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96" r:id="rId3"/>
  </p:sldMasterIdLst>
  <p:notesMasterIdLst>
    <p:notesMasterId r:id="rId32"/>
  </p:notesMasterIdLst>
  <p:handoutMasterIdLst>
    <p:handoutMasterId r:id="rId33"/>
  </p:handoutMasterIdLst>
  <p:sldIdLst>
    <p:sldId id="257" r:id="rId4"/>
    <p:sldId id="261" r:id="rId5"/>
    <p:sldId id="272" r:id="rId6"/>
    <p:sldId id="281" r:id="rId7"/>
    <p:sldId id="274" r:id="rId8"/>
    <p:sldId id="273" r:id="rId9"/>
    <p:sldId id="282" r:id="rId10"/>
    <p:sldId id="283" r:id="rId11"/>
    <p:sldId id="284" r:id="rId12"/>
    <p:sldId id="285" r:id="rId13"/>
    <p:sldId id="286" r:id="rId14"/>
    <p:sldId id="287" r:id="rId15"/>
    <p:sldId id="280" r:id="rId16"/>
    <p:sldId id="289" r:id="rId17"/>
    <p:sldId id="290" r:id="rId18"/>
    <p:sldId id="291" r:id="rId19"/>
    <p:sldId id="292" r:id="rId20"/>
    <p:sldId id="293" r:id="rId21"/>
    <p:sldId id="295" r:id="rId22"/>
    <p:sldId id="296" r:id="rId23"/>
    <p:sldId id="278" r:id="rId24"/>
    <p:sldId id="262" r:id="rId25"/>
    <p:sldId id="298" r:id="rId26"/>
    <p:sldId id="297" r:id="rId27"/>
    <p:sldId id="266" r:id="rId28"/>
    <p:sldId id="267" r:id="rId29"/>
    <p:sldId id="299" r:id="rId30"/>
    <p:sldId id="27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anatha" initials="M" lastIdx="0" clrIdx="0">
    <p:extLst>
      <p:ext uri="{19B8F6BF-5375-455C-9EA6-DF929625EA0E}">
        <p15:presenceInfo xmlns:p15="http://schemas.microsoft.com/office/powerpoint/2012/main" userId="Maranat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EF3"/>
    <a:srgbClr val="F26AE8"/>
    <a:srgbClr val="F9DDF1"/>
    <a:srgbClr val="FBB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7" autoAdjust="0"/>
  </p:normalViewPr>
  <p:slideViewPr>
    <p:cSldViewPr snapToGrid="0">
      <p:cViewPr>
        <p:scale>
          <a:sx n="80" d="100"/>
          <a:sy n="80" d="100"/>
        </p:scale>
        <p:origin x="954" y="6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90CEB-03D5-4825-B1AB-50627122BC86}" type="doc">
      <dgm:prSet loTypeId="urn:microsoft.com/office/officeart/2005/8/layout/vList3" loCatId="list" qsTypeId="urn:microsoft.com/office/officeart/2005/8/quickstyle/3d2" qsCatId="3D" csTypeId="urn:microsoft.com/office/officeart/2005/8/colors/accent1_2" csCatId="accent1" phldr="1"/>
      <dgm:spPr/>
    </dgm:pt>
    <dgm:pt modelId="{8EFDF398-FFD0-4A7F-A43F-92B34B964D57}">
      <dgm:prSet phldrT="[Text]"/>
      <dgm:spPr>
        <a:xfrm rot="10800000">
          <a:off x="-2" y="29135"/>
          <a:ext cx="11563399" cy="3869954"/>
        </a:xfrm>
        <a:gradFill flip="none" rotWithShape="1">
          <a:gsLst>
            <a:gs pos="71000">
              <a:srgbClr val="FFC000">
                <a:alpha val="0"/>
              </a:srgbClr>
            </a:gs>
            <a:gs pos="0">
              <a:srgbClr val="F8AEF3"/>
            </a:gs>
            <a:gs pos="5000">
              <a:srgbClr val="5B9BD5">
                <a:hueOff val="0"/>
                <a:satOff val="0"/>
                <a:lumOff val="0"/>
                <a:satMod val="110000"/>
                <a:lumMod val="100000"/>
                <a:shade val="100000"/>
                <a:alpha val="55000"/>
              </a:srgbClr>
            </a:gs>
            <a:gs pos="100000">
              <a:srgbClr val="FFC000">
                <a:lumMod val="0"/>
                <a:lumOff val="100000"/>
                <a:alpha val="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C5DACBB-BECD-41E5-98E3-CEBECEBD1E81}">
      <dgm:prSet phldrT="[Text]"/>
      <dgm:spPr>
        <a:xfrm rot="10800000">
          <a:off x="-2" y="29135"/>
          <a:ext cx="11563399" cy="3869954"/>
        </a:xfrm>
        <a:gradFill flip="none" rotWithShape="1">
          <a:gsLst>
            <a:gs pos="71000">
              <a:srgbClr val="FFC000">
                <a:alpha val="0"/>
              </a:srgbClr>
            </a:gs>
            <a:gs pos="0">
              <a:srgbClr val="F8AEF3"/>
            </a:gs>
            <a:gs pos="5000">
              <a:srgbClr val="5B9BD5">
                <a:hueOff val="0"/>
                <a:satOff val="0"/>
                <a:lumOff val="0"/>
                <a:satMod val="110000"/>
                <a:lumMod val="100000"/>
                <a:shade val="100000"/>
                <a:alpha val="55000"/>
              </a:srgbClr>
            </a:gs>
            <a:gs pos="100000">
              <a:srgbClr val="FFC000">
                <a:lumMod val="0"/>
                <a:lumOff val="100000"/>
                <a:alpha val="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6D7E8CC-5BF8-4CE4-8E7F-27F49997ABCA}">
      <dgm:prSet phldrT="[Text]"/>
      <dgm:spPr>
        <a:xfrm rot="10800000">
          <a:off x="-2" y="29135"/>
          <a:ext cx="11563399" cy="3869954"/>
        </a:xfrm>
        <a:gradFill flip="none" rotWithShape="1">
          <a:gsLst>
            <a:gs pos="71000">
              <a:srgbClr val="FFC000">
                <a:alpha val="0"/>
              </a:srgbClr>
            </a:gs>
            <a:gs pos="0">
              <a:srgbClr val="F8AEF3"/>
            </a:gs>
            <a:gs pos="5000">
              <a:srgbClr val="5B9BD5">
                <a:hueOff val="0"/>
                <a:satOff val="0"/>
                <a:lumOff val="0"/>
                <a:satMod val="110000"/>
                <a:lumMod val="100000"/>
                <a:shade val="100000"/>
                <a:alpha val="55000"/>
              </a:srgbClr>
            </a:gs>
            <a:gs pos="100000">
              <a:srgbClr val="FFC000">
                <a:lumMod val="0"/>
                <a:lumOff val="100000"/>
                <a:alpha val="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           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C1934E1-D15D-4859-98BE-036FC6DC63AF}" type="sibTrans" cxnId="{9870C660-D1A6-4757-AC45-65BE1FA51BFA}">
      <dgm:prSet/>
      <dgm:spPr/>
      <dgm:t>
        <a:bodyPr/>
        <a:lstStyle/>
        <a:p>
          <a:endParaRPr lang="en-US"/>
        </a:p>
      </dgm:t>
    </dgm:pt>
    <dgm:pt modelId="{BD75144E-260C-4A8E-A663-0C73D51E1E97}" type="parTrans" cxnId="{9870C660-D1A6-4757-AC45-65BE1FA51BFA}">
      <dgm:prSet/>
      <dgm:spPr/>
      <dgm:t>
        <a:bodyPr/>
        <a:lstStyle/>
        <a:p>
          <a:endParaRPr lang="en-US"/>
        </a:p>
      </dgm:t>
    </dgm:pt>
    <dgm:pt modelId="{ADF7DFB7-95AA-4936-81A1-EFB678C9D508}" type="sibTrans" cxnId="{F2D38FE0-F4FC-4E1E-8D28-A9EBBBD94637}">
      <dgm:prSet/>
      <dgm:spPr/>
      <dgm:t>
        <a:bodyPr/>
        <a:lstStyle/>
        <a:p>
          <a:endParaRPr lang="en-US"/>
        </a:p>
      </dgm:t>
    </dgm:pt>
    <dgm:pt modelId="{D8D2A3D3-0B6C-4F0B-A0FB-EF0B6B1F34D2}" type="parTrans" cxnId="{F2D38FE0-F4FC-4E1E-8D28-A9EBBBD94637}">
      <dgm:prSet/>
      <dgm:spPr/>
      <dgm:t>
        <a:bodyPr/>
        <a:lstStyle/>
        <a:p>
          <a:endParaRPr lang="en-US"/>
        </a:p>
      </dgm:t>
    </dgm:pt>
    <dgm:pt modelId="{4B90670E-D049-4CE2-8AB3-1EF12ADC166C}" type="sibTrans" cxnId="{F8997DA7-EEC6-4A83-8C22-532304205255}">
      <dgm:prSet/>
      <dgm:spPr/>
      <dgm:t>
        <a:bodyPr/>
        <a:lstStyle/>
        <a:p>
          <a:endParaRPr lang="en-US"/>
        </a:p>
      </dgm:t>
    </dgm:pt>
    <dgm:pt modelId="{7F54EDF5-71A7-4557-8B9C-595D9CA275EA}" type="parTrans" cxnId="{F8997DA7-EEC6-4A83-8C22-532304205255}">
      <dgm:prSet/>
      <dgm:spPr/>
      <dgm:t>
        <a:bodyPr/>
        <a:lstStyle/>
        <a:p>
          <a:endParaRPr lang="en-US"/>
        </a:p>
      </dgm:t>
    </dgm:pt>
    <dgm:pt modelId="{503336E6-E595-45A3-A3A8-FF1E5BEBDDA7}" type="pres">
      <dgm:prSet presAssocID="{12B90CEB-03D5-4825-B1AB-50627122BC86}" presName="linearFlow" presStyleCnt="0">
        <dgm:presLayoutVars>
          <dgm:dir/>
          <dgm:resizeHandles val="exact"/>
        </dgm:presLayoutVars>
      </dgm:prSet>
      <dgm:spPr/>
    </dgm:pt>
    <dgm:pt modelId="{01DFEC7F-614E-43E4-A979-9B6C99D824BF}" type="pres">
      <dgm:prSet presAssocID="{96D7E8CC-5BF8-4CE4-8E7F-27F49997ABCA}" presName="composite" presStyleCnt="0"/>
      <dgm:spPr/>
    </dgm:pt>
    <dgm:pt modelId="{1FD935D3-AD77-4ECA-87D2-5660E8499175}" type="pres">
      <dgm:prSet presAssocID="{96D7E8CC-5BF8-4CE4-8E7F-27F49997ABCA}" presName="imgShp" presStyleLbl="fgImgPlace1" presStyleIdx="0" presStyleCnt="1" custLinFactNeighborX="-6884" custLinFactNeighborY="0"/>
      <dgm:spPr>
        <a:xfrm>
          <a:off x="0" y="0"/>
          <a:ext cx="3869954" cy="3869954"/>
        </a:xfrm>
        <a:prstGeom prst="ellipse">
          <a:avLst/>
        </a:prstGeom>
        <a:solidFill>
          <a:srgbClr val="5B9BD5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</dgm:pt>
    <dgm:pt modelId="{5FF3D6EA-0818-4E6B-B8D7-1846C3FFB64A}" type="pres">
      <dgm:prSet presAssocID="{96D7E8CC-5BF8-4CE4-8E7F-27F49997ABCA}" presName="txShp" presStyleLbl="node1" presStyleIdx="0" presStyleCnt="1" custScaleX="150376" custLinFactNeighborX="6577" custLinFactNeighborY="1889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</dgm:ptLst>
  <dgm:cxnLst>
    <dgm:cxn modelId="{AB9C9C23-4552-4A2F-88EE-A09F07D9CFAD}" type="presOf" srcId="{8C5DACBB-BECD-41E5-98E3-CEBECEBD1E81}" destId="{5FF3D6EA-0818-4E6B-B8D7-1846C3FFB64A}" srcOrd="0" destOrd="1" presId="urn:microsoft.com/office/officeart/2005/8/layout/vList3"/>
    <dgm:cxn modelId="{129B2B21-E474-4DF5-B964-940157CCC9DC}" type="presOf" srcId="{12B90CEB-03D5-4825-B1AB-50627122BC86}" destId="{503336E6-E595-45A3-A3A8-FF1E5BEBDDA7}" srcOrd="0" destOrd="0" presId="urn:microsoft.com/office/officeart/2005/8/layout/vList3"/>
    <dgm:cxn modelId="{F8997DA7-EEC6-4A83-8C22-532304205255}" srcId="{96D7E8CC-5BF8-4CE4-8E7F-27F49997ABCA}" destId="{8C5DACBB-BECD-41E5-98E3-CEBECEBD1E81}" srcOrd="0" destOrd="0" parTransId="{7F54EDF5-71A7-4557-8B9C-595D9CA275EA}" sibTransId="{4B90670E-D049-4CE2-8AB3-1EF12ADC166C}"/>
    <dgm:cxn modelId="{F2D38FE0-F4FC-4E1E-8D28-A9EBBBD94637}" srcId="{96D7E8CC-5BF8-4CE4-8E7F-27F49997ABCA}" destId="{8EFDF398-FFD0-4A7F-A43F-92B34B964D57}" srcOrd="1" destOrd="0" parTransId="{D8D2A3D3-0B6C-4F0B-A0FB-EF0B6B1F34D2}" sibTransId="{ADF7DFB7-95AA-4936-81A1-EFB678C9D508}"/>
    <dgm:cxn modelId="{9870C660-D1A6-4757-AC45-65BE1FA51BFA}" srcId="{12B90CEB-03D5-4825-B1AB-50627122BC86}" destId="{96D7E8CC-5BF8-4CE4-8E7F-27F49997ABCA}" srcOrd="0" destOrd="0" parTransId="{BD75144E-260C-4A8E-A663-0C73D51E1E97}" sibTransId="{8C1934E1-D15D-4859-98BE-036FC6DC63AF}"/>
    <dgm:cxn modelId="{2549E877-AD60-4D8E-8A6E-C5AF390DD364}" type="presOf" srcId="{96D7E8CC-5BF8-4CE4-8E7F-27F49997ABCA}" destId="{5FF3D6EA-0818-4E6B-B8D7-1846C3FFB64A}" srcOrd="0" destOrd="0" presId="urn:microsoft.com/office/officeart/2005/8/layout/vList3"/>
    <dgm:cxn modelId="{AA1D7629-29A4-436C-ADB0-07FB685E1643}" type="presOf" srcId="{8EFDF398-FFD0-4A7F-A43F-92B34B964D57}" destId="{5FF3D6EA-0818-4E6B-B8D7-1846C3FFB64A}" srcOrd="0" destOrd="2" presId="urn:microsoft.com/office/officeart/2005/8/layout/vList3"/>
    <dgm:cxn modelId="{9A45E6DB-F353-4C8C-9501-2FDEC0B0EDC2}" type="presParOf" srcId="{503336E6-E595-45A3-A3A8-FF1E5BEBDDA7}" destId="{01DFEC7F-614E-43E4-A979-9B6C99D824BF}" srcOrd="0" destOrd="0" presId="urn:microsoft.com/office/officeart/2005/8/layout/vList3"/>
    <dgm:cxn modelId="{636D7888-5072-429F-81B4-D66770A442FE}" type="presParOf" srcId="{01DFEC7F-614E-43E4-A979-9B6C99D824BF}" destId="{1FD935D3-AD77-4ECA-87D2-5660E8499175}" srcOrd="0" destOrd="0" presId="urn:microsoft.com/office/officeart/2005/8/layout/vList3"/>
    <dgm:cxn modelId="{C5126DEF-81E3-4C69-9431-1F8B1F79C58B}" type="presParOf" srcId="{01DFEC7F-614E-43E4-A979-9B6C99D824BF}" destId="{5FF3D6EA-0818-4E6B-B8D7-1846C3FFB64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3D6EA-0818-4E6B-B8D7-1846C3FFB64A}">
      <dsp:nvSpPr>
        <dsp:cNvPr id="0" name=""/>
        <dsp:cNvSpPr/>
      </dsp:nvSpPr>
      <dsp:spPr>
        <a:xfrm rot="10800000">
          <a:off x="-2" y="3328"/>
          <a:ext cx="11433301" cy="3404950"/>
        </a:xfrm>
        <a:prstGeom prst="homePlate">
          <a:avLst/>
        </a:prstGeom>
        <a:gradFill flip="none" rotWithShape="1">
          <a:gsLst>
            <a:gs pos="71000">
              <a:srgbClr val="FFC000">
                <a:alpha val="0"/>
              </a:srgbClr>
            </a:gs>
            <a:gs pos="0">
              <a:srgbClr val="F8AEF3"/>
            </a:gs>
            <a:gs pos="5000">
              <a:srgbClr val="5B9BD5">
                <a:hueOff val="0"/>
                <a:satOff val="0"/>
                <a:lumOff val="0"/>
                <a:satMod val="110000"/>
                <a:lumMod val="100000"/>
                <a:shade val="100000"/>
                <a:alpha val="55000"/>
              </a:srgbClr>
            </a:gs>
            <a:gs pos="100000">
              <a:srgbClr val="FFC000">
                <a:lumMod val="0"/>
                <a:lumOff val="100000"/>
                <a:alpha val="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01489" tIns="247650" rIns="46228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           </a:t>
          </a:r>
          <a:endParaRPr lang="en-US" sz="65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1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1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851235" y="3328"/>
        <a:ext cx="10582064" cy="3404950"/>
      </dsp:txXfrm>
    </dsp:sp>
    <dsp:sp modelId="{1FD935D3-AD77-4ECA-87D2-5660E8499175}">
      <dsp:nvSpPr>
        <dsp:cNvPr id="0" name=""/>
        <dsp:cNvSpPr/>
      </dsp:nvSpPr>
      <dsp:spPr>
        <a:xfrm>
          <a:off x="0" y="1664"/>
          <a:ext cx="3404950" cy="3404950"/>
        </a:xfrm>
        <a:prstGeom prst="ellipse">
          <a:avLst/>
        </a:prstGeom>
        <a:solidFill>
          <a:srgbClr val="5B9BD5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F4E33-B6E1-4B2C-8035-999E6F9FFFE3}" type="datetimeFigureOut">
              <a:rPr lang="en-US" smtClean="0"/>
              <a:t>3/26/2017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B411D-59DE-4D8C-AABF-EBB010A35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27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9FE61-46CC-4ED8-BB96-529F1A0CF105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49871-856B-4ADF-B662-064F6FDBE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27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9871-856B-4ADF-B662-064F6FDBEE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81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9871-856B-4ADF-B662-064F6FDBEE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98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9871-856B-4ADF-B662-064F6FDBEE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94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9871-856B-4ADF-B662-064F6FDBEE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88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9871-856B-4ADF-B662-064F6FDBEE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83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9871-856B-4ADF-B662-064F6FDBEE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97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9871-856B-4ADF-B662-064F6FDBEE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80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9871-856B-4ADF-B662-064F6FDBEE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72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9871-856B-4ADF-B662-064F6FDBEE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2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780-18BA-47F1-80AE-FC572BD8F6D0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2F0B-9108-4E6B-98EB-EC4DB10F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1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780-18BA-47F1-80AE-FC572BD8F6D0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2F0B-9108-4E6B-98EB-EC4DB10F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8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780-18BA-47F1-80AE-FC572BD8F6D0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2F0B-9108-4E6B-98EB-EC4DB10F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27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7"/>
            <a:ext cx="6400800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8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53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39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753535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6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381003"/>
            <a:ext cx="6991492" cy="36406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3" y="381002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9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1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61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41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0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2" y="3132668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8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92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98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15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1" y="746761"/>
            <a:ext cx="6510619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1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83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780-18BA-47F1-80AE-FC572BD8F6D0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2F0B-9108-4E6B-98EB-EC4DB10F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15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7" y="751243"/>
            <a:ext cx="3644963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1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9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2"/>
            <a:ext cx="10822035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41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7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97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4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5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379943"/>
            <a:ext cx="6991492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3" y="381002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97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4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8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8" y="3959864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379943"/>
            <a:ext cx="6991492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3" y="381002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1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189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1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189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5716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3"/>
            <a:ext cx="10146187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7"/>
            <a:ext cx="10144655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5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378885"/>
            <a:ext cx="6991492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3" y="381002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2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2" y="762001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9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88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2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2"/>
            <a:ext cx="3451583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6"/>
            <a:ext cx="34515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5" y="4191002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6" y="4873765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2" y="4191002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2" y="4873763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60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61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04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8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8" y="745069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381002"/>
            <a:ext cx="6991492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3" y="381002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1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7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2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968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780-18BA-47F1-80AE-FC572BD8F6D0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2F0B-9108-4E6B-98EB-EC4DB10F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51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78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28565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3657459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057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5106027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4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01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5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5" y="3051014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1" y="3051014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96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106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552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3" y="609602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6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409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32854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74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5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76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1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0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780-18BA-47F1-80AE-FC572BD8F6D0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2F0B-9108-4E6B-98EB-EC4DB10F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386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372798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189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9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189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0673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3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66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5" y="2943357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0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50" y="2943357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9" y="2943357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346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5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6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6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6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2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300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9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4" y="4781080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5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967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603"/>
            <a:ext cx="2553327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3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309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780-18BA-47F1-80AE-FC572BD8F6D0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2F0B-9108-4E6B-98EB-EC4DB10F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4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780-18BA-47F1-80AE-FC572BD8F6D0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2F0B-9108-4E6B-98EB-EC4DB10F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2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780-18BA-47F1-80AE-FC572BD8F6D0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2F0B-9108-4E6B-98EB-EC4DB10F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6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780-18BA-47F1-80AE-FC572BD8F6D0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2F0B-9108-4E6B-98EB-EC4DB10F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0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780-18BA-47F1-80AE-FC572BD8F6D0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2F0B-9108-4E6B-98EB-EC4DB10F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1C780-18BA-47F1-80AE-FC572BD8F6D0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52F0B-9108-4E6B-98EB-EC4DB10F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1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2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2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89"/>
              <a:t>3/26/2017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7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89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77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377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5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189"/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 defTabSz="457189"/>
              <a:t>3/26/2017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5" y="5883277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189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189"/>
            <a:fld id="{6D22F896-40B5-4ADD-8801-0D06FADFA095}" type="slidenum">
              <a:rPr lang="en-US" smtClean="0">
                <a:solidFill>
                  <a:prstClr val="black"/>
                </a:solidFill>
              </a:rPr>
              <a:pPr defTabSz="457189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3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40" t="1295" r="1263" b="1319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Rectangle 5"/>
          <p:cNvSpPr/>
          <p:nvPr/>
        </p:nvSpPr>
        <p:spPr>
          <a:xfrm>
            <a:off x="391555" y="1081159"/>
            <a:ext cx="11408892" cy="4708981"/>
          </a:xfrm>
          <a:prstGeom prst="rect">
            <a:avLst/>
          </a:prstGeom>
          <a:noFill/>
          <a:effectLst>
            <a:innerShdw blurRad="114300">
              <a:schemeClr val="accent2">
                <a:lumMod val="75000"/>
              </a:schemeClr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>
                <a:ln w="2857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BBB97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Rockwell" panose="02060603020205020403" pitchFamily="18" charset="0"/>
              </a:rPr>
              <a:t>Ecosystems</a:t>
            </a:r>
          </a:p>
          <a:p>
            <a:pPr algn="ctr"/>
            <a:r>
              <a:rPr lang="en-US" sz="15000" b="1" dirty="0">
                <a:ln w="2857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BBB97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Rockwell" panose="02060603020205020403" pitchFamily="18" charset="0"/>
              </a:rPr>
              <a:t>and</a:t>
            </a:r>
            <a:endParaRPr lang="en-US" sz="15000" b="1" dirty="0">
              <a:ln w="2857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BBB97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Rockwell" panose="020606030202050204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25" t="821" r="1217" b="12590"/>
          <a:stretch/>
        </p:blipFill>
        <p:spPr>
          <a:xfrm>
            <a:off x="2" y="13298"/>
            <a:ext cx="12191999" cy="684470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Rectangle 7"/>
          <p:cNvSpPr/>
          <p:nvPr/>
        </p:nvSpPr>
        <p:spPr>
          <a:xfrm>
            <a:off x="319127" y="151749"/>
            <a:ext cx="38897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4"/>
                </a:solidFill>
              </a:rPr>
              <a:t>Chapter 55.</a:t>
            </a:r>
            <a:r>
              <a:rPr lang="en-US" sz="3600" b="1" dirty="0">
                <a:ln/>
                <a:solidFill>
                  <a:schemeClr val="accent4"/>
                </a:solidFill>
              </a:rPr>
              <a:t>1 &amp; 2</a:t>
            </a:r>
            <a:endParaRPr lang="en-US" sz="3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0807" y="1150768"/>
            <a:ext cx="9850389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5000" b="1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</a:rPr>
              <a:t>Restoration </a:t>
            </a:r>
          </a:p>
          <a:p>
            <a:pPr algn="ctr"/>
            <a:r>
              <a:rPr lang="en-US" sz="15000" b="1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</a:rPr>
              <a:t>Ecology</a:t>
            </a:r>
            <a:endParaRPr lang="en-US" sz="15000" b="1" dirty="0">
              <a:ln w="95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818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4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allAtOnce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00B050">
                <a:alpha val="44000"/>
              </a:srgbClr>
            </a:gs>
            <a:gs pos="42000">
              <a:srgbClr val="00B050">
                <a:lumMod val="85000"/>
                <a:lumOff val="15000"/>
                <a:alpha val="46000"/>
              </a:srgbClr>
            </a:gs>
            <a:gs pos="77000">
              <a:srgbClr val="0070C0">
                <a:alpha val="45000"/>
              </a:srgbClr>
            </a:gs>
            <a:gs pos="93000">
              <a:srgbClr val="002060">
                <a:alpha val="60000"/>
              </a:srgbClr>
            </a:gs>
            <a:gs pos="0">
              <a:srgbClr val="FFC000">
                <a:lumMod val="0"/>
                <a:lumOff val="100000"/>
              </a:srgbClr>
            </a:gs>
            <a:gs pos="8000">
              <a:srgbClr val="FFC000">
                <a:lumMod val="30000"/>
                <a:lumOff val="70000"/>
              </a:srgbClr>
            </a:gs>
            <a:gs pos="15000">
              <a:srgbClr val="FFC000">
                <a:lumMod val="55000"/>
                <a:lumOff val="45000"/>
              </a:srgbClr>
            </a:gs>
            <a:gs pos="7000">
              <a:srgbClr val="FFC000">
                <a:lumMod val="46000"/>
                <a:lumOff val="54000"/>
                <a:alpha val="58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403" y="184222"/>
            <a:ext cx="107941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smtClean="0">
                <a:ln/>
                <a:solidFill>
                  <a:srgbClr val="7030A0"/>
                </a:solidFill>
                <a:effectLst>
                  <a:outerShdw dist="50800" dir="18900000" algn="bl" rotWithShape="0">
                    <a:schemeClr val="bg1">
                      <a:alpha val="40000"/>
                    </a:schemeClr>
                  </a:outerShdw>
                </a:effectLst>
              </a:rPr>
              <a:t>55.1</a:t>
            </a:r>
            <a:endParaRPr lang="en-US" sz="4000" b="1" dirty="0">
              <a:ln/>
              <a:solidFill>
                <a:srgbClr val="7030A0"/>
              </a:solidFill>
              <a:effectLst>
                <a:outerShdw dist="50800" dir="18900000" algn="b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Shape 69"/>
          <p:cNvSpPr txBox="1">
            <a:spLocks/>
          </p:cNvSpPr>
          <p:nvPr/>
        </p:nvSpPr>
        <p:spPr>
          <a:xfrm>
            <a:off x="334937" y="946558"/>
            <a:ext cx="11598442" cy="783640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645" algn="l">
              <a:lnSpc>
                <a:spcPct val="120089"/>
              </a:lnSpc>
              <a:spcBef>
                <a:spcPts val="0"/>
              </a:spcBef>
              <a:buClr>
                <a:srgbClr val="000000"/>
              </a:buClr>
              <a:buSzPct val="100358"/>
            </a:pPr>
            <a:r>
              <a:rPr lang="en-US" sz="44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Energy, Mass, and Trophic </a:t>
            </a:r>
            <a:r>
              <a:rPr lang="en-US" sz="44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Levels of 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Mass</a:t>
            </a:r>
            <a:endParaRPr lang="en-US" sz="4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69"/>
          <p:cNvSpPr txBox="1">
            <a:spLocks/>
          </p:cNvSpPr>
          <p:nvPr/>
        </p:nvSpPr>
        <p:spPr>
          <a:xfrm>
            <a:off x="742062" y="2061463"/>
            <a:ext cx="10892474" cy="1325062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9845" indent="-45720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Autotrophs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build molecules themselves using photosynthesis or chemosynthesis as an energy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source.</a:t>
            </a: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69"/>
          <p:cNvSpPr txBox="1">
            <a:spLocks/>
          </p:cNvSpPr>
          <p:nvPr/>
        </p:nvSpPr>
        <p:spPr>
          <a:xfrm>
            <a:off x="742063" y="3341241"/>
            <a:ext cx="10784190" cy="1325062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9845" indent="-45720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Heterotrophs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depend on the biosynthetic output of other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organisms.</a:t>
            </a: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69"/>
          <p:cNvSpPr txBox="1">
            <a:spLocks/>
          </p:cNvSpPr>
          <p:nvPr/>
        </p:nvSpPr>
        <p:spPr>
          <a:xfrm>
            <a:off x="742062" y="4585653"/>
            <a:ext cx="11449938" cy="2140000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9845" indent="-45720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and nutrients pass from </a:t>
            </a:r>
            <a:r>
              <a:rPr lang="en-US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producers 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(autotrophs) to </a:t>
            </a:r>
            <a:r>
              <a:rPr lang="en-US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consumers 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(herbivores) to </a:t>
            </a:r>
            <a:r>
              <a:rPr lang="en-US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secondary consumers 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(carnivores) to </a:t>
            </a:r>
            <a:r>
              <a:rPr lang="en-US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tertiary consumers 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(carnivores that feed on other carnivores).</a:t>
            </a:r>
          </a:p>
        </p:txBody>
      </p:sp>
    </p:spTree>
    <p:extLst>
      <p:ext uri="{BB962C8B-B14F-4D97-AF65-F5344CB8AC3E}">
        <p14:creationId xmlns:p14="http://schemas.microsoft.com/office/powerpoint/2010/main" val="41160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00B050">
                <a:alpha val="44000"/>
              </a:srgbClr>
            </a:gs>
            <a:gs pos="42000">
              <a:srgbClr val="00B050">
                <a:lumMod val="85000"/>
                <a:lumOff val="15000"/>
                <a:alpha val="46000"/>
              </a:srgbClr>
            </a:gs>
            <a:gs pos="77000">
              <a:srgbClr val="0070C0">
                <a:alpha val="45000"/>
              </a:srgbClr>
            </a:gs>
            <a:gs pos="93000">
              <a:srgbClr val="002060">
                <a:alpha val="60000"/>
              </a:srgbClr>
            </a:gs>
            <a:gs pos="0">
              <a:srgbClr val="FFC000">
                <a:lumMod val="0"/>
                <a:lumOff val="100000"/>
              </a:srgbClr>
            </a:gs>
            <a:gs pos="8000">
              <a:srgbClr val="FFC000">
                <a:lumMod val="30000"/>
                <a:lumOff val="70000"/>
              </a:srgbClr>
            </a:gs>
            <a:gs pos="15000">
              <a:srgbClr val="FFC000">
                <a:lumMod val="55000"/>
                <a:lumOff val="45000"/>
              </a:srgbClr>
            </a:gs>
            <a:gs pos="7000">
              <a:srgbClr val="FFC000">
                <a:lumMod val="46000"/>
                <a:lumOff val="54000"/>
                <a:alpha val="58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403" y="184222"/>
            <a:ext cx="107941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smtClean="0">
                <a:ln/>
                <a:solidFill>
                  <a:srgbClr val="7030A0"/>
                </a:solidFill>
                <a:effectLst>
                  <a:outerShdw dist="50800" dir="18900000" algn="bl" rotWithShape="0">
                    <a:schemeClr val="bg1">
                      <a:alpha val="40000"/>
                    </a:schemeClr>
                  </a:outerShdw>
                </a:effectLst>
              </a:rPr>
              <a:t>55.1</a:t>
            </a:r>
            <a:endParaRPr lang="en-US" sz="4000" b="1" dirty="0">
              <a:ln/>
              <a:solidFill>
                <a:srgbClr val="7030A0"/>
              </a:solidFill>
              <a:effectLst>
                <a:outerShdw dist="50800" dir="18900000" algn="b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Shape 69"/>
          <p:cNvSpPr txBox="1">
            <a:spLocks/>
          </p:cNvSpPr>
          <p:nvPr/>
        </p:nvSpPr>
        <p:spPr>
          <a:xfrm>
            <a:off x="334937" y="946558"/>
            <a:ext cx="11756800" cy="1772579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4145" indent="-57150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ü"/>
            </a:pPr>
            <a:r>
              <a:rPr lang="en-US" sz="36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Detritivores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or </a:t>
            </a:r>
            <a:r>
              <a:rPr lang="en-US" sz="36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decomposer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s, are consumers that derive their energy from </a:t>
            </a:r>
            <a:r>
              <a:rPr lang="en-US" sz="36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detritus</a:t>
            </a:r>
            <a:r>
              <a:rPr lang="en-US" sz="36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(nonliving 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organic </a:t>
            </a:r>
            <a:r>
              <a:rPr lang="en-US" sz="36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matter). </a:t>
            </a:r>
            <a:endParaRPr lang="en-US" sz="36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69"/>
          <p:cNvSpPr txBox="1">
            <a:spLocks/>
          </p:cNvSpPr>
          <p:nvPr/>
        </p:nvSpPr>
        <p:spPr>
          <a:xfrm>
            <a:off x="255758" y="5192439"/>
            <a:ext cx="11598442" cy="1413403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4145" indent="-57150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ü"/>
            </a:pPr>
            <a:r>
              <a:rPr lang="en-US" sz="3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Prokaryotes and fungi are </a:t>
            </a:r>
            <a:r>
              <a:rPr lang="en-US" sz="36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essential detritivores in an ecosystem.</a:t>
            </a:r>
            <a:endParaRPr lang="en-US" sz="36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69"/>
          <p:cNvSpPr txBox="1">
            <a:spLocks/>
          </p:cNvSpPr>
          <p:nvPr/>
        </p:nvSpPr>
        <p:spPr>
          <a:xfrm>
            <a:off x="255758" y="2765504"/>
            <a:ext cx="11756800" cy="1772579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4145" indent="-57150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ü"/>
            </a:pPr>
            <a:r>
              <a:rPr lang="en-US" sz="36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Decomposer</a:t>
            </a:r>
            <a:r>
              <a:rPr lang="en-US" sz="36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convert organic matter to inorganic compounds used by primary producers to complete the chemical 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cycle. The decomposition connects all trophic levels.</a:t>
            </a:r>
          </a:p>
        </p:txBody>
      </p:sp>
    </p:spTree>
    <p:extLst>
      <p:ext uri="{BB962C8B-B14F-4D97-AF65-F5344CB8AC3E}">
        <p14:creationId xmlns:p14="http://schemas.microsoft.com/office/powerpoint/2010/main" val="37522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00B050">
                <a:lumMod val="66000"/>
                <a:lumOff val="34000"/>
                <a:alpha val="15000"/>
              </a:srgbClr>
            </a:gs>
            <a:gs pos="42000">
              <a:srgbClr val="00B050">
                <a:lumMod val="85000"/>
                <a:lumOff val="15000"/>
                <a:alpha val="21000"/>
              </a:srgbClr>
            </a:gs>
            <a:gs pos="77000">
              <a:srgbClr val="0070C0">
                <a:alpha val="9000"/>
              </a:srgbClr>
            </a:gs>
            <a:gs pos="93000">
              <a:srgbClr val="002060">
                <a:alpha val="21000"/>
              </a:srgbClr>
            </a:gs>
            <a:gs pos="0">
              <a:srgbClr val="FFC000">
                <a:lumMod val="0"/>
                <a:lumOff val="100000"/>
              </a:srgbClr>
            </a:gs>
            <a:gs pos="8000">
              <a:srgbClr val="FFC000">
                <a:lumMod val="30000"/>
                <a:lumOff val="70000"/>
              </a:srgbClr>
            </a:gs>
            <a:gs pos="15000">
              <a:srgbClr val="FFC000">
                <a:lumMod val="55000"/>
                <a:lumOff val="45000"/>
                <a:alpha val="33000"/>
              </a:srgbClr>
            </a:gs>
            <a:gs pos="7000">
              <a:srgbClr val="FFC000">
                <a:lumMod val="46000"/>
                <a:lumOff val="54000"/>
                <a:alpha val="20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909" y="90815"/>
            <a:ext cx="14089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smtClean="0">
                <a:ln/>
                <a:solidFill>
                  <a:srgbClr val="7030A0"/>
                </a:solidFill>
                <a:effectLst>
                  <a:outerShdw dist="50800" dir="18900000" algn="bl" rotWithShape="0">
                    <a:schemeClr val="bg1">
                      <a:alpha val="40000"/>
                    </a:schemeClr>
                  </a:outerShdw>
                </a:effectLst>
              </a:rPr>
              <a:t>55.1</a:t>
            </a:r>
            <a:endParaRPr lang="en-US" sz="4000" b="1" dirty="0">
              <a:ln/>
              <a:solidFill>
                <a:srgbClr val="7030A0"/>
              </a:solidFill>
              <a:effectLst>
                <a:outerShdw dist="50800" dir="18900000" algn="b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Shape 127"/>
          <p:cNvPicPr preferRelativeResize="0"/>
          <p:nvPr/>
        </p:nvPicPr>
        <p:blipFill rotWithShape="1">
          <a:blip r:embed="rId2">
            <a:alphaModFix/>
          </a:blip>
          <a:srcRect b="3088"/>
          <a:stretch/>
        </p:blipFill>
        <p:spPr>
          <a:xfrm>
            <a:off x="1410917" y="90815"/>
            <a:ext cx="9503825" cy="64102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28"/>
          <p:cNvSpPr txBox="1"/>
          <p:nvPr/>
        </p:nvSpPr>
        <p:spPr>
          <a:xfrm>
            <a:off x="8019867" y="402053"/>
            <a:ext cx="848775" cy="4289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</a:p>
        </p:txBody>
      </p:sp>
      <p:sp>
        <p:nvSpPr>
          <p:cNvPr id="11" name="Shape 129"/>
          <p:cNvSpPr txBox="1"/>
          <p:nvPr/>
        </p:nvSpPr>
        <p:spPr>
          <a:xfrm>
            <a:off x="8556092" y="740728"/>
            <a:ext cx="2358650" cy="922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Chemical cycling</a:t>
            </a:r>
          </a:p>
          <a:p>
            <a:pPr marL="0" marR="0" lvl="0" indent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flow</a:t>
            </a:r>
          </a:p>
        </p:txBody>
      </p:sp>
      <p:sp>
        <p:nvSpPr>
          <p:cNvPr id="12" name="Shape 130"/>
          <p:cNvSpPr txBox="1"/>
          <p:nvPr/>
        </p:nvSpPr>
        <p:spPr>
          <a:xfrm>
            <a:off x="4915442" y="303278"/>
            <a:ext cx="848775" cy="4289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Sun</a:t>
            </a:r>
          </a:p>
        </p:txBody>
      </p:sp>
      <p:sp>
        <p:nvSpPr>
          <p:cNvPr id="13" name="Shape 131"/>
          <p:cNvSpPr txBox="1"/>
          <p:nvPr/>
        </p:nvSpPr>
        <p:spPr>
          <a:xfrm>
            <a:off x="1966217" y="1121728"/>
            <a:ext cx="848775" cy="4289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Heat</a:t>
            </a:r>
          </a:p>
        </p:txBody>
      </p:sp>
      <p:sp>
        <p:nvSpPr>
          <p:cNvPr id="14" name="Shape 133"/>
          <p:cNvSpPr txBox="1"/>
          <p:nvPr/>
        </p:nvSpPr>
        <p:spPr>
          <a:xfrm>
            <a:off x="3899430" y="1756728"/>
            <a:ext cx="2570324" cy="4289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producers</a:t>
            </a:r>
          </a:p>
        </p:txBody>
      </p:sp>
      <p:sp>
        <p:nvSpPr>
          <p:cNvPr id="15" name="Shape 134"/>
          <p:cNvSpPr txBox="1"/>
          <p:nvPr/>
        </p:nvSpPr>
        <p:spPr>
          <a:xfrm>
            <a:off x="4209867" y="3210178"/>
            <a:ext cx="1949450" cy="6970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</a:t>
            </a:r>
            <a:b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consumers</a:t>
            </a:r>
          </a:p>
        </p:txBody>
      </p:sp>
      <p:sp>
        <p:nvSpPr>
          <p:cNvPr id="16" name="Shape 135"/>
          <p:cNvSpPr txBox="1"/>
          <p:nvPr/>
        </p:nvSpPr>
        <p:spPr>
          <a:xfrm>
            <a:off x="3885317" y="4607178"/>
            <a:ext cx="2478265" cy="6970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Secondary and</a:t>
            </a:r>
            <a:b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tertiary consumers</a:t>
            </a:r>
          </a:p>
        </p:txBody>
      </p:sp>
      <p:sp>
        <p:nvSpPr>
          <p:cNvPr id="17" name="Shape 136"/>
          <p:cNvSpPr txBox="1"/>
          <p:nvPr/>
        </p:nvSpPr>
        <p:spPr>
          <a:xfrm>
            <a:off x="7850542" y="3266603"/>
            <a:ext cx="1385000" cy="485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Detritus</a:t>
            </a:r>
          </a:p>
        </p:txBody>
      </p:sp>
      <p:sp>
        <p:nvSpPr>
          <p:cNvPr id="18" name="Shape 137"/>
          <p:cNvSpPr txBox="1"/>
          <p:nvPr/>
        </p:nvSpPr>
        <p:spPr>
          <a:xfrm>
            <a:off x="7187317" y="4607178"/>
            <a:ext cx="2344550" cy="10639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Microorganisms</a:t>
            </a:r>
            <a:b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other</a:t>
            </a:r>
            <a:b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detritivores</a:t>
            </a:r>
          </a:p>
        </p:txBody>
      </p:sp>
    </p:spTree>
    <p:extLst>
      <p:ext uri="{BB962C8B-B14F-4D97-AF65-F5344CB8AC3E}">
        <p14:creationId xmlns:p14="http://schemas.microsoft.com/office/powerpoint/2010/main" val="23516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accent2">
                <a:alpha val="70000"/>
                <a:lumMod val="55000"/>
                <a:lumOff val="45000"/>
              </a:schemeClr>
            </a:gs>
            <a:gs pos="100000">
              <a:srgbClr val="002060">
                <a:alpha val="62000"/>
                <a:lumMod val="67000"/>
                <a:lumOff val="33000"/>
              </a:srgbClr>
            </a:gs>
            <a:gs pos="0">
              <a:srgbClr val="FFC000">
                <a:alpha val="78000"/>
                <a:lumMod val="0"/>
                <a:lumOff val="100000"/>
              </a:srgbClr>
            </a:gs>
            <a:gs pos="8000">
              <a:srgbClr val="FFC000">
                <a:lumMod val="30000"/>
                <a:lumOff val="70000"/>
              </a:srgbClr>
            </a:gs>
            <a:gs pos="29000">
              <a:srgbClr val="FFC000">
                <a:lumMod val="70000"/>
                <a:lumOff val="30000"/>
                <a:alpha val="39000"/>
              </a:srgbClr>
            </a:gs>
            <a:gs pos="14000">
              <a:srgbClr val="FFC000">
                <a:alpha val="72000"/>
                <a:lumMod val="90000"/>
                <a:lumOff val="10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961" y="400447"/>
            <a:ext cx="107941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18900000" algn="bl" rotWithShape="0">
                    <a:prstClr val="black"/>
                  </a:outerShdw>
                </a:effectLst>
              </a:rPr>
              <a:t>55.2   Energy and other limiting factors control primary</a:t>
            </a:r>
          </a:p>
          <a:p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18900000" algn="bl" rotWithShape="0">
                    <a:prstClr val="black"/>
                  </a:outerShdw>
                </a:effectLst>
              </a:rPr>
              <a:t>           production in ecosystems</a:t>
            </a:r>
            <a:endParaRPr lang="en-US" sz="36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18900000" algn="bl" rotWithShape="0">
                  <a:prstClr val="black"/>
                </a:outerShdw>
              </a:effectLst>
            </a:endParaRPr>
          </a:p>
        </p:txBody>
      </p:sp>
      <p:sp>
        <p:nvSpPr>
          <p:cNvPr id="4" name="Shape 69"/>
          <p:cNvSpPr txBox="1">
            <a:spLocks/>
          </p:cNvSpPr>
          <p:nvPr/>
        </p:nvSpPr>
        <p:spPr>
          <a:xfrm>
            <a:off x="249961" y="1736002"/>
            <a:ext cx="11601144" cy="1772579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4145" indent="-57150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v"/>
            </a:pPr>
            <a:r>
              <a:rPr lang="en-US" sz="3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most ecosystems, </a:t>
            </a:r>
            <a:r>
              <a:rPr lang="en-US" sz="36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production 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the amount of light energy converted to chemical energy by autotrophs during a given time </a:t>
            </a:r>
            <a:r>
              <a:rPr lang="en-US" sz="36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period. </a:t>
            </a:r>
            <a:endParaRPr lang="en-US" sz="36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9"/>
          <p:cNvSpPr txBox="1">
            <a:spLocks/>
          </p:cNvSpPr>
          <p:nvPr/>
        </p:nvSpPr>
        <p:spPr>
          <a:xfrm>
            <a:off x="249961" y="5010891"/>
            <a:ext cx="11756800" cy="1780676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4145" indent="-57150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v"/>
            </a:pPr>
            <a:r>
              <a:rPr lang="en-US" sz="36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initial energy input is chemical and the initial products are the organic compounds synthesized</a:t>
            </a:r>
          </a:p>
          <a:p>
            <a:pPr marL="131763" indent="-71438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</a:pPr>
            <a:r>
              <a:rPr lang="en-US" sz="36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by 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microorganisms.</a:t>
            </a:r>
          </a:p>
        </p:txBody>
      </p:sp>
      <p:sp>
        <p:nvSpPr>
          <p:cNvPr id="7" name="Shape 69"/>
          <p:cNvSpPr txBox="1">
            <a:spLocks/>
          </p:cNvSpPr>
          <p:nvPr/>
        </p:nvSpPr>
        <p:spPr>
          <a:xfrm>
            <a:off x="249961" y="3643807"/>
            <a:ext cx="11756800" cy="1289139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4145" indent="-57150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v"/>
            </a:pPr>
            <a:r>
              <a:rPr lang="en-US" sz="3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 few ecosystems, chemoautotrophs are the primary </a:t>
            </a:r>
            <a:r>
              <a:rPr lang="en-US" sz="36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producers.</a:t>
            </a:r>
            <a:endParaRPr lang="en-US" sz="36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58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accent2">
                <a:alpha val="70000"/>
                <a:lumMod val="55000"/>
                <a:lumOff val="45000"/>
              </a:schemeClr>
            </a:gs>
            <a:gs pos="100000">
              <a:srgbClr val="002060">
                <a:alpha val="62000"/>
                <a:lumMod val="67000"/>
                <a:lumOff val="33000"/>
              </a:srgbClr>
            </a:gs>
            <a:gs pos="0">
              <a:srgbClr val="FFC000">
                <a:alpha val="78000"/>
                <a:lumMod val="0"/>
                <a:lumOff val="100000"/>
              </a:srgbClr>
            </a:gs>
            <a:gs pos="8000">
              <a:srgbClr val="FFC000">
                <a:lumMod val="30000"/>
                <a:lumOff val="70000"/>
              </a:srgbClr>
            </a:gs>
            <a:gs pos="29000">
              <a:srgbClr val="FFC000">
                <a:lumMod val="70000"/>
                <a:lumOff val="30000"/>
                <a:alpha val="39000"/>
              </a:srgbClr>
            </a:gs>
            <a:gs pos="14000">
              <a:srgbClr val="FFC000">
                <a:alpha val="72000"/>
                <a:lumMod val="90000"/>
                <a:lumOff val="10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961" y="400447"/>
            <a:ext cx="1073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18900000" algn="bl" rotWithShape="0">
                    <a:prstClr val="black"/>
                  </a:outerShdw>
                </a:effectLst>
              </a:rPr>
              <a:t>55.2</a:t>
            </a:r>
            <a:endParaRPr lang="en-US" sz="36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18900000" algn="bl" rotWithShape="0">
                  <a:prstClr val="black"/>
                </a:outerShdw>
              </a:effectLst>
            </a:endParaRPr>
          </a:p>
        </p:txBody>
      </p:sp>
      <p:sp>
        <p:nvSpPr>
          <p:cNvPr id="4" name="Shape 69"/>
          <p:cNvSpPr txBox="1">
            <a:spLocks/>
          </p:cNvSpPr>
          <p:nvPr/>
        </p:nvSpPr>
        <p:spPr>
          <a:xfrm>
            <a:off x="2379551" y="1046778"/>
            <a:ext cx="7077271" cy="802661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645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</a:pPr>
            <a:r>
              <a:rPr lang="en-US" sz="4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Ecosystem Energy Budgets</a:t>
            </a:r>
            <a:endParaRPr lang="en-US" sz="36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69"/>
          <p:cNvSpPr txBox="1">
            <a:spLocks/>
          </p:cNvSpPr>
          <p:nvPr/>
        </p:nvSpPr>
        <p:spPr>
          <a:xfrm>
            <a:off x="594212" y="2277720"/>
            <a:ext cx="11016262" cy="3268838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645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</a:pPr>
            <a:r>
              <a:rPr lang="en-US" sz="4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primary, secondary, and tertiary consumers receive their energy from the production of the primary producers. Therefore, the amount </a:t>
            </a:r>
            <a:r>
              <a:rPr lang="en-US" sz="4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photosynthetic production </a:t>
            </a:r>
            <a:r>
              <a:rPr lang="en-US" sz="4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establishes the limit (budget) of energy that the ecosystem can use.</a:t>
            </a:r>
            <a:endParaRPr lang="en-US" sz="4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27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accent2">
                <a:alpha val="70000"/>
                <a:lumMod val="55000"/>
                <a:lumOff val="45000"/>
              </a:schemeClr>
            </a:gs>
            <a:gs pos="100000">
              <a:srgbClr val="002060">
                <a:alpha val="62000"/>
                <a:lumMod val="67000"/>
                <a:lumOff val="33000"/>
              </a:srgbClr>
            </a:gs>
            <a:gs pos="0">
              <a:srgbClr val="FFC000">
                <a:alpha val="78000"/>
                <a:lumMod val="0"/>
                <a:lumOff val="100000"/>
              </a:srgbClr>
            </a:gs>
            <a:gs pos="8000">
              <a:srgbClr val="FFC000">
                <a:lumMod val="30000"/>
                <a:lumOff val="70000"/>
              </a:srgbClr>
            </a:gs>
            <a:gs pos="29000">
              <a:srgbClr val="FFC000">
                <a:lumMod val="70000"/>
                <a:lumOff val="30000"/>
                <a:alpha val="39000"/>
              </a:srgbClr>
            </a:gs>
            <a:gs pos="14000">
              <a:srgbClr val="FFC000">
                <a:alpha val="72000"/>
                <a:lumMod val="90000"/>
                <a:lumOff val="10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961" y="400447"/>
            <a:ext cx="1073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18900000" algn="bl" rotWithShape="0">
                    <a:prstClr val="black"/>
                  </a:outerShdw>
                </a:effectLst>
              </a:rPr>
              <a:t>55.2</a:t>
            </a:r>
            <a:endParaRPr lang="en-US" sz="36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18900000" algn="bl" rotWithShape="0">
                  <a:prstClr val="black"/>
                </a:outerShdw>
              </a:effectLst>
            </a:endParaRPr>
          </a:p>
        </p:txBody>
      </p:sp>
      <p:sp>
        <p:nvSpPr>
          <p:cNvPr id="4" name="Shape 69"/>
          <p:cNvSpPr txBox="1">
            <a:spLocks/>
          </p:cNvSpPr>
          <p:nvPr/>
        </p:nvSpPr>
        <p:spPr>
          <a:xfrm>
            <a:off x="2379551" y="1046778"/>
            <a:ext cx="7077271" cy="802661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645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</a:pPr>
            <a:r>
              <a:rPr lang="en-US" sz="4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Global Energy Budget</a:t>
            </a:r>
            <a:endParaRPr lang="en-US" sz="36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69"/>
          <p:cNvSpPr txBox="1">
            <a:spLocks/>
          </p:cNvSpPr>
          <p:nvPr/>
        </p:nvSpPr>
        <p:spPr>
          <a:xfrm>
            <a:off x="614592" y="2123608"/>
            <a:ext cx="10607188" cy="1981459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4145" indent="-57150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v"/>
            </a:pPr>
            <a:r>
              <a:rPr lang="en-US" sz="4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amount of solar radiation reaching the Earth’s surface limits photosynthetic output of </a:t>
            </a:r>
            <a:r>
              <a:rPr lang="en-US" sz="4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ecosystems.</a:t>
            </a:r>
            <a:endParaRPr lang="en-US" sz="4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9"/>
          <p:cNvSpPr txBox="1">
            <a:spLocks/>
          </p:cNvSpPr>
          <p:nvPr/>
        </p:nvSpPr>
        <p:spPr>
          <a:xfrm>
            <a:off x="614591" y="4403040"/>
            <a:ext cx="11080103" cy="1981459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4145" indent="-57150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v"/>
            </a:pPr>
            <a:r>
              <a:rPr lang="en-US" sz="4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Only a small fraction of solar energy actually strikes photosynthetic organisms, and even </a:t>
            </a:r>
            <a:r>
              <a:rPr lang="en-US" sz="4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smaller fraction is of </a:t>
            </a:r>
            <a:r>
              <a:rPr lang="en-US" sz="4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usable </a:t>
            </a:r>
            <a:r>
              <a:rPr lang="en-US" sz="4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wavelength.</a:t>
            </a:r>
            <a:endParaRPr lang="en-US" sz="4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06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accent2">
                <a:alpha val="70000"/>
                <a:lumMod val="55000"/>
                <a:lumOff val="45000"/>
              </a:schemeClr>
            </a:gs>
            <a:gs pos="100000">
              <a:srgbClr val="002060">
                <a:alpha val="62000"/>
                <a:lumMod val="67000"/>
                <a:lumOff val="33000"/>
              </a:srgbClr>
            </a:gs>
            <a:gs pos="0">
              <a:srgbClr val="FFC000">
                <a:alpha val="78000"/>
                <a:lumMod val="0"/>
                <a:lumOff val="100000"/>
              </a:srgbClr>
            </a:gs>
            <a:gs pos="8000">
              <a:srgbClr val="FFC000">
                <a:lumMod val="30000"/>
                <a:lumOff val="70000"/>
              </a:srgbClr>
            </a:gs>
            <a:gs pos="29000">
              <a:srgbClr val="FFC000">
                <a:lumMod val="70000"/>
                <a:lumOff val="30000"/>
                <a:alpha val="39000"/>
              </a:srgbClr>
            </a:gs>
            <a:gs pos="14000">
              <a:srgbClr val="FFC000">
                <a:alpha val="72000"/>
                <a:lumMod val="90000"/>
                <a:lumOff val="10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961" y="400447"/>
            <a:ext cx="1073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18900000" algn="bl" rotWithShape="0">
                    <a:prstClr val="black"/>
                  </a:outerShdw>
                </a:effectLst>
              </a:rPr>
              <a:t>55.2</a:t>
            </a:r>
            <a:endParaRPr lang="en-US" sz="36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18900000" algn="bl" rotWithShape="0">
                  <a:prstClr val="black"/>
                </a:outerShdw>
              </a:effectLst>
            </a:endParaRPr>
          </a:p>
        </p:txBody>
      </p:sp>
      <p:sp>
        <p:nvSpPr>
          <p:cNvPr id="4" name="Shape 69"/>
          <p:cNvSpPr txBox="1">
            <a:spLocks/>
          </p:cNvSpPr>
          <p:nvPr/>
        </p:nvSpPr>
        <p:spPr>
          <a:xfrm>
            <a:off x="2062556" y="961689"/>
            <a:ext cx="6696434" cy="802661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645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</a:pPr>
            <a:r>
              <a:rPr lang="en-US" sz="4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Gross and Net </a:t>
            </a:r>
            <a:r>
              <a:rPr lang="en-US" sz="40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 lang="en-US" sz="36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69"/>
          <p:cNvSpPr txBox="1">
            <a:spLocks/>
          </p:cNvSpPr>
          <p:nvPr/>
        </p:nvSpPr>
        <p:spPr>
          <a:xfrm>
            <a:off x="385992" y="1932967"/>
            <a:ext cx="11308703" cy="2630807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4145" indent="-57150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v"/>
            </a:pPr>
            <a:r>
              <a:rPr lang="en-US" sz="40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Gross </a:t>
            </a:r>
            <a:r>
              <a:rPr lang="en-US" sz="4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production (GPP</a:t>
            </a:r>
            <a:r>
              <a:rPr lang="en-US" sz="40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4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the total amount of primary </a:t>
            </a:r>
            <a:r>
              <a:rPr lang="en-US" sz="4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production </a:t>
            </a:r>
            <a:r>
              <a:rPr lang="en-US" sz="4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(photosynthesis or light energy converted to chemical energy) of organic molecules per unit time. </a:t>
            </a:r>
            <a:endParaRPr lang="en-US" sz="4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9"/>
          <p:cNvSpPr txBox="1">
            <a:spLocks/>
          </p:cNvSpPr>
          <p:nvPr/>
        </p:nvSpPr>
        <p:spPr>
          <a:xfrm>
            <a:off x="482245" y="4836178"/>
            <a:ext cx="11080103" cy="1480402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4145" indent="-57150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v"/>
            </a:pPr>
            <a:r>
              <a:rPr lang="en-US" sz="4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of the production is used for cellular respiration.</a:t>
            </a:r>
            <a:endParaRPr lang="en-US" sz="4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accent2">
                <a:alpha val="70000"/>
                <a:lumMod val="55000"/>
                <a:lumOff val="45000"/>
              </a:schemeClr>
            </a:gs>
            <a:gs pos="100000">
              <a:srgbClr val="002060">
                <a:alpha val="62000"/>
                <a:lumMod val="67000"/>
                <a:lumOff val="33000"/>
              </a:srgbClr>
            </a:gs>
            <a:gs pos="0">
              <a:srgbClr val="FFC000">
                <a:alpha val="78000"/>
                <a:lumMod val="0"/>
                <a:lumOff val="100000"/>
              </a:srgbClr>
            </a:gs>
            <a:gs pos="8000">
              <a:srgbClr val="FFC000">
                <a:lumMod val="30000"/>
                <a:lumOff val="70000"/>
              </a:srgbClr>
            </a:gs>
            <a:gs pos="29000">
              <a:srgbClr val="FFC000">
                <a:lumMod val="70000"/>
                <a:lumOff val="30000"/>
                <a:alpha val="39000"/>
              </a:srgbClr>
            </a:gs>
            <a:gs pos="14000">
              <a:srgbClr val="FFC000">
                <a:alpha val="72000"/>
                <a:lumMod val="90000"/>
                <a:lumOff val="10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961" y="400447"/>
            <a:ext cx="1073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18900000" algn="bl" rotWithShape="0">
                    <a:prstClr val="black"/>
                  </a:outerShdw>
                </a:effectLst>
              </a:rPr>
              <a:t>55.2</a:t>
            </a:r>
            <a:endParaRPr lang="en-US" sz="36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18900000" algn="bl" rotWithShape="0">
                  <a:prstClr val="black"/>
                </a:outerShdw>
              </a:effectLst>
            </a:endParaRPr>
          </a:p>
        </p:txBody>
      </p:sp>
      <p:sp>
        <p:nvSpPr>
          <p:cNvPr id="4" name="Shape 69"/>
          <p:cNvSpPr txBox="1">
            <a:spLocks/>
          </p:cNvSpPr>
          <p:nvPr/>
        </p:nvSpPr>
        <p:spPr>
          <a:xfrm>
            <a:off x="2176855" y="937595"/>
            <a:ext cx="7955575" cy="802661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645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</a:pPr>
            <a:r>
              <a:rPr lang="en-US" sz="4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 primary production (NPP) </a:t>
            </a:r>
            <a:endParaRPr lang="en-US" sz="36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69"/>
          <p:cNvSpPr txBox="1">
            <a:spLocks/>
          </p:cNvSpPr>
          <p:nvPr/>
        </p:nvSpPr>
        <p:spPr>
          <a:xfrm>
            <a:off x="614591" y="1945692"/>
            <a:ext cx="11080103" cy="2084887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4145" indent="-57150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v"/>
            </a:pPr>
            <a:r>
              <a:rPr lang="en-US" sz="4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 primary production (NPP)</a:t>
            </a:r>
            <a:r>
              <a:rPr lang="en-US" sz="4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GPP minus energy used by primary producers for </a:t>
            </a:r>
            <a:r>
              <a:rPr lang="en-US" sz="4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respiration. NPP = GPP – R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(autotrophic </a:t>
            </a:r>
            <a:r>
              <a:rPr lang="en-US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respiration)</a:t>
            </a:r>
            <a:endParaRPr lang="en-US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9"/>
          <p:cNvSpPr txBox="1">
            <a:spLocks/>
          </p:cNvSpPr>
          <p:nvPr/>
        </p:nvSpPr>
        <p:spPr>
          <a:xfrm>
            <a:off x="614592" y="4236015"/>
            <a:ext cx="11577408" cy="1430860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4145" indent="-57150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v"/>
            </a:pPr>
            <a:r>
              <a:rPr lang="en-US" sz="4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NPP is </a:t>
            </a:r>
            <a:r>
              <a:rPr lang="en-US" sz="4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calculated as: </a:t>
            </a:r>
          </a:p>
        </p:txBody>
      </p:sp>
      <p:sp>
        <p:nvSpPr>
          <p:cNvPr id="8" name="Shape 69"/>
          <p:cNvSpPr txBox="1">
            <a:spLocks/>
          </p:cNvSpPr>
          <p:nvPr/>
        </p:nvSpPr>
        <p:spPr>
          <a:xfrm>
            <a:off x="1422734" y="4884860"/>
            <a:ext cx="9562098" cy="756190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288925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Ø"/>
            </a:pPr>
            <a:r>
              <a:rPr lang="en-US" sz="3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 unit area per unit time (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J/m 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yr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9187918" y="480480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306191" y="4884860"/>
            <a:ext cx="30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Shape 69"/>
          <p:cNvSpPr txBox="1">
            <a:spLocks/>
          </p:cNvSpPr>
          <p:nvPr/>
        </p:nvSpPr>
        <p:spPr>
          <a:xfrm>
            <a:off x="1422734" y="5630784"/>
            <a:ext cx="10567737" cy="756190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288925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Ø"/>
            </a:pPr>
            <a:r>
              <a:rPr lang="en-US" sz="3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Biomass added per unit area per unit 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(g/m 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yr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10" name="Shape 69"/>
          <p:cNvSpPr txBox="1">
            <a:spLocks/>
          </p:cNvSpPr>
          <p:nvPr/>
        </p:nvSpPr>
        <p:spPr>
          <a:xfrm>
            <a:off x="619626" y="5210575"/>
            <a:ext cx="1407695" cy="756190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</a:pPr>
            <a:r>
              <a:rPr lang="en-US" sz="4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 lang="en-US" sz="4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45439" y="554370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0881190" y="5627969"/>
            <a:ext cx="30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727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accent2">
                <a:alpha val="70000"/>
                <a:lumMod val="55000"/>
                <a:lumOff val="45000"/>
              </a:schemeClr>
            </a:gs>
            <a:gs pos="100000">
              <a:srgbClr val="002060">
                <a:alpha val="62000"/>
                <a:lumMod val="67000"/>
                <a:lumOff val="33000"/>
              </a:srgbClr>
            </a:gs>
            <a:gs pos="0">
              <a:srgbClr val="FFC000">
                <a:alpha val="78000"/>
                <a:lumMod val="0"/>
                <a:lumOff val="100000"/>
              </a:srgbClr>
            </a:gs>
            <a:gs pos="8000">
              <a:srgbClr val="FFC000">
                <a:lumMod val="30000"/>
                <a:lumOff val="70000"/>
              </a:srgbClr>
            </a:gs>
            <a:gs pos="29000">
              <a:srgbClr val="FFC000">
                <a:lumMod val="70000"/>
                <a:lumOff val="30000"/>
                <a:alpha val="39000"/>
              </a:srgbClr>
            </a:gs>
            <a:gs pos="14000">
              <a:srgbClr val="FFC000">
                <a:alpha val="72000"/>
                <a:lumMod val="90000"/>
                <a:lumOff val="10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961" y="400447"/>
            <a:ext cx="1073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18900000" algn="bl" rotWithShape="0">
                    <a:prstClr val="black"/>
                  </a:outerShdw>
                </a:effectLst>
              </a:rPr>
              <a:t>55.2</a:t>
            </a:r>
            <a:endParaRPr lang="en-US" sz="36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18900000" algn="bl" rotWithShape="0">
                  <a:prstClr val="black"/>
                </a:outerShdw>
              </a:effectLst>
            </a:endParaRPr>
          </a:p>
        </p:txBody>
      </p:sp>
      <p:sp>
        <p:nvSpPr>
          <p:cNvPr id="4" name="Shape 69"/>
          <p:cNvSpPr txBox="1">
            <a:spLocks/>
          </p:cNvSpPr>
          <p:nvPr/>
        </p:nvSpPr>
        <p:spPr>
          <a:xfrm>
            <a:off x="2176855" y="937595"/>
            <a:ext cx="7955575" cy="802661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645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</a:pPr>
            <a:r>
              <a:rPr lang="en-US" sz="4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 primary production (NPP) </a:t>
            </a:r>
            <a:endParaRPr lang="en-US" sz="36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69"/>
          <p:cNvSpPr txBox="1">
            <a:spLocks/>
          </p:cNvSpPr>
          <p:nvPr/>
        </p:nvSpPr>
        <p:spPr>
          <a:xfrm>
            <a:off x="614591" y="1945693"/>
            <a:ext cx="11080103" cy="1495340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4145" indent="-57150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v"/>
            </a:pPr>
            <a:r>
              <a:rPr lang="en-US" sz="4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NPP is the amount of </a:t>
            </a:r>
            <a:r>
              <a:rPr lang="en-US" sz="4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</a:t>
            </a:r>
            <a:r>
              <a:rPr lang="en-US" sz="4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biomass added in a given time </a:t>
            </a:r>
            <a:r>
              <a:rPr lang="en-US" sz="4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period. </a:t>
            </a:r>
            <a:endParaRPr lang="en-US" sz="4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69"/>
          <p:cNvSpPr txBox="1">
            <a:spLocks/>
          </p:cNvSpPr>
          <p:nvPr/>
        </p:nvSpPr>
        <p:spPr>
          <a:xfrm>
            <a:off x="614590" y="3453966"/>
            <a:ext cx="11080103" cy="1495340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4145" indent="-57150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v"/>
            </a:pPr>
            <a:r>
              <a:rPr lang="en-US" sz="4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Standing crop </a:t>
            </a:r>
            <a:r>
              <a:rPr lang="en-US" sz="4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the total biomass of photosynthetic autotrophs at a given </a:t>
            </a:r>
            <a:r>
              <a:rPr lang="en-US" sz="4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time.</a:t>
            </a:r>
            <a:endParaRPr lang="en-US" sz="4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69"/>
          <p:cNvSpPr txBox="1">
            <a:spLocks/>
          </p:cNvSpPr>
          <p:nvPr/>
        </p:nvSpPr>
        <p:spPr>
          <a:xfrm>
            <a:off x="614590" y="5100551"/>
            <a:ext cx="11080103" cy="1495340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4145" indent="-57150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v"/>
            </a:pPr>
            <a:r>
              <a:rPr lang="en-US" sz="4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Ecosystems vary greatly in NPP </a:t>
            </a:r>
            <a:r>
              <a:rPr lang="en-US" sz="4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their </a:t>
            </a:r>
            <a:r>
              <a:rPr lang="en-US" sz="4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contribution to the total NPP on </a:t>
            </a:r>
            <a:r>
              <a:rPr lang="en-US" sz="4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Earth.</a:t>
            </a:r>
            <a:endParaRPr lang="en-US" sz="4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42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accent2">
                <a:alpha val="70000"/>
                <a:lumMod val="55000"/>
                <a:lumOff val="45000"/>
              </a:schemeClr>
            </a:gs>
            <a:gs pos="100000">
              <a:srgbClr val="002060">
                <a:alpha val="62000"/>
                <a:lumMod val="67000"/>
                <a:lumOff val="33000"/>
              </a:srgbClr>
            </a:gs>
            <a:gs pos="0">
              <a:srgbClr val="FFC000">
                <a:alpha val="78000"/>
                <a:lumMod val="0"/>
                <a:lumOff val="100000"/>
              </a:srgbClr>
            </a:gs>
            <a:gs pos="8000">
              <a:srgbClr val="FFC000">
                <a:lumMod val="30000"/>
                <a:lumOff val="70000"/>
              </a:srgbClr>
            </a:gs>
            <a:gs pos="29000">
              <a:srgbClr val="FFC000">
                <a:lumMod val="70000"/>
                <a:lumOff val="30000"/>
                <a:alpha val="39000"/>
              </a:srgbClr>
            </a:gs>
            <a:gs pos="14000">
              <a:srgbClr val="FFC000">
                <a:alpha val="72000"/>
                <a:lumMod val="90000"/>
                <a:lumOff val="10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961" y="400447"/>
            <a:ext cx="1073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18900000" algn="bl" rotWithShape="0">
                    <a:prstClr val="black"/>
                  </a:outerShdw>
                </a:effectLst>
              </a:rPr>
              <a:t>55.2</a:t>
            </a:r>
            <a:endParaRPr lang="en-US" sz="36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18900000" algn="bl" rotWithShape="0">
                  <a:prstClr val="black"/>
                </a:outerShdw>
              </a:effectLst>
            </a:endParaRPr>
          </a:p>
        </p:txBody>
      </p:sp>
      <p:pic>
        <p:nvPicPr>
          <p:cNvPr id="7" name="Shape 219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7528" y1="49065" x2="37528" y2="49065"/>
                        <a14:foregroundMark x1="3118" y1="25935" x2="3118" y2="25935"/>
                        <a14:foregroundMark x1="2339" y1="70093" x2="2339" y2="70093"/>
                        <a14:foregroundMark x1="2673" y1="71729" x2="2673" y2="71729"/>
                        <a14:foregroundMark x1="2895" y1="71729" x2="2895" y2="71729"/>
                      </a14:backgroundRemoval>
                    </a14:imgEffect>
                  </a14:imgLayer>
                </a14:imgProps>
              </a:ext>
            </a:extLst>
          </a:blip>
          <a:srcRect b="3994"/>
          <a:stretch/>
        </p:blipFill>
        <p:spPr>
          <a:xfrm>
            <a:off x="833402" y="1184201"/>
            <a:ext cx="10223620" cy="47353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20"/>
          <p:cNvSpPr txBox="1"/>
          <p:nvPr/>
        </p:nvSpPr>
        <p:spPr>
          <a:xfrm>
            <a:off x="879252" y="1215952"/>
            <a:ext cx="3326664" cy="79763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>
              <a:lnSpc>
                <a:spcPct val="108333"/>
              </a:lnSpc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 primary production</a:t>
            </a:r>
            <a:b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(kg 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carbon/m</a:t>
            </a:r>
            <a:r>
              <a:rPr lang="en-US" sz="2222" b="1" kern="0" baseline="30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44" b="1" kern="0" baseline="30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yr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9" name="Shape 221"/>
          <p:cNvSpPr txBox="1"/>
          <p:nvPr/>
        </p:nvSpPr>
        <p:spPr>
          <a:xfrm>
            <a:off x="1323474" y="2151009"/>
            <a:ext cx="427310" cy="46039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>
              <a:lnSpc>
                <a:spcPct val="108333"/>
              </a:lnSpc>
            </a:pPr>
            <a:r>
              <a:rPr lang="en-US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0" name="Shape 222"/>
          <p:cNvSpPr txBox="1"/>
          <p:nvPr/>
        </p:nvSpPr>
        <p:spPr>
          <a:xfrm>
            <a:off x="1323474" y="2983559"/>
            <a:ext cx="427310" cy="46039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>
              <a:lnSpc>
                <a:spcPct val="108333"/>
              </a:lnSpc>
            </a:pPr>
            <a:r>
              <a:rPr lang="en-US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1" name="Shape 223"/>
          <p:cNvSpPr txBox="1"/>
          <p:nvPr/>
        </p:nvSpPr>
        <p:spPr>
          <a:xfrm>
            <a:off x="1323474" y="4549884"/>
            <a:ext cx="427310" cy="46039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>
              <a:lnSpc>
                <a:spcPct val="108333"/>
              </a:lnSpc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12" name="Shape 224"/>
          <p:cNvSpPr txBox="1"/>
          <p:nvPr/>
        </p:nvSpPr>
        <p:spPr>
          <a:xfrm>
            <a:off x="1323474" y="3872559"/>
            <a:ext cx="427310" cy="46039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>
              <a:lnSpc>
                <a:spcPct val="108333"/>
              </a:lnSpc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59339" y="1527140"/>
            <a:ext cx="260731" cy="486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44" b="1" kern="0" baseline="30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47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00B050">
                <a:alpha val="44000"/>
              </a:srgbClr>
            </a:gs>
            <a:gs pos="42000">
              <a:srgbClr val="00B050">
                <a:lumMod val="85000"/>
                <a:lumOff val="15000"/>
                <a:alpha val="46000"/>
              </a:srgbClr>
            </a:gs>
            <a:gs pos="77000">
              <a:srgbClr val="0070C0"/>
            </a:gs>
            <a:gs pos="93000">
              <a:srgbClr val="002060"/>
            </a:gs>
            <a:gs pos="0">
              <a:srgbClr val="FFC000">
                <a:lumMod val="0"/>
                <a:lumOff val="100000"/>
              </a:srgbClr>
            </a:gs>
            <a:gs pos="8000">
              <a:srgbClr val="FFC000">
                <a:lumMod val="30000"/>
                <a:lumOff val="70000"/>
              </a:srgbClr>
            </a:gs>
            <a:gs pos="15000">
              <a:srgbClr val="FFC000">
                <a:lumMod val="55000"/>
                <a:lumOff val="45000"/>
              </a:srgbClr>
            </a:gs>
            <a:gs pos="7000">
              <a:srgbClr val="FFC000">
                <a:lumMod val="46000"/>
                <a:lumOff val="54000"/>
                <a:alpha val="58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5081" y="1134056"/>
            <a:ext cx="107173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>
                <a:ln w="19050">
                  <a:solidFill>
                    <a:schemeClr val="bg1"/>
                  </a:solidFill>
                  <a:prstDash val="solid"/>
                </a:ln>
              </a:rPr>
              <a:t>55.1 </a:t>
            </a:r>
            <a:r>
              <a:rPr lang="en-US" sz="4800" b="1" dirty="0">
                <a:ln w="19050">
                  <a:solidFill>
                    <a:schemeClr val="bg1"/>
                  </a:solidFill>
                  <a:prstDash val="solid"/>
                </a:ln>
              </a:rPr>
              <a:t>  Physical </a:t>
            </a:r>
            <a:r>
              <a:rPr lang="en-US" sz="4800" b="1" dirty="0">
                <a:ln w="19050">
                  <a:solidFill>
                    <a:schemeClr val="bg1"/>
                  </a:solidFill>
                  <a:prstDash val="solid"/>
                </a:ln>
              </a:rPr>
              <a:t>laws govern energy flow </a:t>
            </a:r>
            <a:endParaRPr lang="en-US" sz="4800" b="1" dirty="0">
              <a:ln w="19050">
                <a:solidFill>
                  <a:schemeClr val="bg1"/>
                </a:solidFill>
                <a:prstDash val="solid"/>
              </a:ln>
            </a:endParaRPr>
          </a:p>
          <a:p>
            <a:r>
              <a:rPr lang="en-US" sz="4800" b="1" dirty="0">
                <a:ln w="19050">
                  <a:solidFill>
                    <a:schemeClr val="bg1"/>
                  </a:solidFill>
                  <a:prstDash val="solid"/>
                </a:ln>
              </a:rPr>
              <a:t>           and chemical cycling </a:t>
            </a:r>
            <a:r>
              <a:rPr lang="en-US" sz="4800" b="1" dirty="0">
                <a:ln w="19050">
                  <a:solidFill>
                    <a:schemeClr val="bg1"/>
                  </a:solidFill>
                  <a:prstDash val="solid"/>
                </a:ln>
              </a:rPr>
              <a:t>in ecosystems</a:t>
            </a:r>
          </a:p>
        </p:txBody>
      </p:sp>
      <p:sp>
        <p:nvSpPr>
          <p:cNvPr id="4" name="Rectangle 3"/>
          <p:cNvSpPr/>
          <p:nvPr/>
        </p:nvSpPr>
        <p:spPr>
          <a:xfrm>
            <a:off x="705080" y="3229902"/>
            <a:ext cx="10620805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>
                <a:ln w="19050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55.2 </a:t>
            </a:r>
            <a:r>
              <a:rPr lang="en-US" sz="4800" b="1" dirty="0">
                <a:ln w="19050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Energy </a:t>
            </a:r>
            <a:r>
              <a:rPr lang="en-US" sz="4800" b="1" dirty="0">
                <a:ln w="19050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and other limiting factors </a:t>
            </a:r>
            <a:endParaRPr lang="en-US" sz="4800" b="1" dirty="0">
              <a:ln w="19050">
                <a:solidFill>
                  <a:schemeClr val="bg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4800" b="1" dirty="0">
                <a:ln w="19050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b="1" dirty="0">
                <a:ln w="19050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        control primary </a:t>
            </a:r>
            <a:r>
              <a:rPr lang="en-US" sz="4800" b="1" dirty="0">
                <a:ln w="19050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production in </a:t>
            </a:r>
            <a:endParaRPr lang="en-US" sz="4800" b="1" dirty="0">
              <a:ln w="19050">
                <a:solidFill>
                  <a:schemeClr val="bg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4800" b="1" dirty="0">
                <a:ln w="19050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b="1" dirty="0">
                <a:ln w="19050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        ecosystems</a:t>
            </a:r>
            <a:endParaRPr lang="en-US" sz="4800" b="1" dirty="0">
              <a:ln w="19050">
                <a:solidFill>
                  <a:schemeClr val="bg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092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accent2">
                <a:alpha val="70000"/>
                <a:lumMod val="55000"/>
                <a:lumOff val="45000"/>
              </a:schemeClr>
            </a:gs>
            <a:gs pos="100000">
              <a:srgbClr val="002060">
                <a:alpha val="62000"/>
                <a:lumMod val="67000"/>
                <a:lumOff val="33000"/>
              </a:srgbClr>
            </a:gs>
            <a:gs pos="0">
              <a:srgbClr val="FFC000">
                <a:alpha val="78000"/>
                <a:lumMod val="0"/>
                <a:lumOff val="100000"/>
              </a:srgbClr>
            </a:gs>
            <a:gs pos="8000">
              <a:srgbClr val="FFC000">
                <a:lumMod val="30000"/>
                <a:lumOff val="70000"/>
              </a:srgbClr>
            </a:gs>
            <a:gs pos="29000">
              <a:srgbClr val="FFC000">
                <a:lumMod val="70000"/>
                <a:lumOff val="30000"/>
                <a:alpha val="39000"/>
              </a:srgbClr>
            </a:gs>
            <a:gs pos="14000">
              <a:srgbClr val="FFC000">
                <a:alpha val="72000"/>
                <a:lumMod val="90000"/>
                <a:lumOff val="10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961" y="400447"/>
            <a:ext cx="1073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18900000" algn="bl" rotWithShape="0">
                    <a:prstClr val="black"/>
                  </a:outerShdw>
                </a:effectLst>
              </a:rPr>
              <a:t>55.2</a:t>
            </a:r>
            <a:endParaRPr lang="en-US" sz="36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18900000" algn="bl" rotWithShape="0">
                  <a:prstClr val="black"/>
                </a:outerShdw>
              </a:effectLst>
            </a:endParaRPr>
          </a:p>
        </p:txBody>
      </p:sp>
      <p:sp>
        <p:nvSpPr>
          <p:cNvPr id="4" name="Shape 69"/>
          <p:cNvSpPr txBox="1">
            <a:spLocks/>
          </p:cNvSpPr>
          <p:nvPr/>
        </p:nvSpPr>
        <p:spPr>
          <a:xfrm>
            <a:off x="2057458" y="953649"/>
            <a:ext cx="8194366" cy="802661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645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</a:pPr>
            <a:r>
              <a:rPr lang="en-US" sz="4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 ecosystem production (NEP) </a:t>
            </a:r>
            <a:endParaRPr lang="en-US" sz="36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69"/>
          <p:cNvSpPr txBox="1">
            <a:spLocks/>
          </p:cNvSpPr>
          <p:nvPr/>
        </p:nvSpPr>
        <p:spPr>
          <a:xfrm>
            <a:off x="614590" y="1756310"/>
            <a:ext cx="11080103" cy="1116750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4145" indent="-57150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v"/>
            </a:pP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 ecosystem production (NEP)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a measure of the total biomass accumulation during a given 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period. </a:t>
            </a:r>
            <a:endParaRPr lang="en-US" sz="2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69"/>
          <p:cNvSpPr txBox="1">
            <a:spLocks/>
          </p:cNvSpPr>
          <p:nvPr/>
        </p:nvSpPr>
        <p:spPr>
          <a:xfrm>
            <a:off x="614590" y="2906151"/>
            <a:ext cx="11416989" cy="1040207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4145" indent="-57150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v"/>
            </a:pP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NEP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gross primary production </a:t>
            </a:r>
            <a:r>
              <a:rPr lang="en-US" sz="28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(GPP) 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minus 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total respiration of all organisms (producers and consumers) in an 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ecosystem.</a:t>
            </a:r>
            <a:endParaRPr lang="en-US" sz="2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69"/>
          <p:cNvSpPr txBox="1">
            <a:spLocks/>
          </p:cNvSpPr>
          <p:nvPr/>
        </p:nvSpPr>
        <p:spPr>
          <a:xfrm>
            <a:off x="614590" y="4162087"/>
            <a:ext cx="11416989" cy="1047587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4145" indent="-57150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v"/>
            </a:pP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NEP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estimated by comparing the 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 flux </a:t>
            </a:r>
            <a:r>
              <a:rPr lang="en-US" sz="28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(flow) 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O</a:t>
            </a:r>
            <a:r>
              <a:rPr lang="en-US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an ecosystem, two molecules connected by 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photosynthesis.</a:t>
            </a:r>
            <a:endParaRPr lang="en-US" sz="2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69"/>
          <p:cNvSpPr txBox="1">
            <a:spLocks/>
          </p:cNvSpPr>
          <p:nvPr/>
        </p:nvSpPr>
        <p:spPr>
          <a:xfrm>
            <a:off x="614589" y="5425403"/>
            <a:ext cx="11080103" cy="1047587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4145" indent="-57150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v"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release of O</a:t>
            </a:r>
            <a:r>
              <a:rPr lang="en-US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a system is an indication that it is also storing 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2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66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961" y="400447"/>
            <a:ext cx="1073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b="1" dirty="0" smtClean="0">
                <a:ln w="190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18900000" algn="bl" rotWithShape="0">
                    <a:prstClr val="black"/>
                  </a:outerShdw>
                </a:effectLst>
                <a:latin typeface="Calibri" panose="020F0502020204030204"/>
              </a:rPr>
              <a:t>55.2</a:t>
            </a:r>
            <a:endParaRPr lang="en-US" sz="3600" b="1" dirty="0">
              <a:ln w="19050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18900000" algn="bl" rotWithShape="0">
                  <a:prstClr val="black"/>
                </a:outerShdw>
              </a:effectLst>
              <a:latin typeface="Calibri" panose="020F0502020204030204"/>
            </a:endParaRPr>
          </a:p>
        </p:txBody>
      </p:sp>
      <p:sp>
        <p:nvSpPr>
          <p:cNvPr id="3" name="Shape 69"/>
          <p:cNvSpPr txBox="1">
            <a:spLocks/>
          </p:cNvSpPr>
          <p:nvPr/>
        </p:nvSpPr>
        <p:spPr>
          <a:xfrm>
            <a:off x="786717" y="1528042"/>
            <a:ext cx="10864514" cy="802661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645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</a:pPr>
            <a:r>
              <a:rPr lang="en-US" sz="4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Production in Aquatic Ecosystems</a:t>
            </a:r>
            <a:endParaRPr lang="en-US" sz="36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69"/>
          <p:cNvSpPr txBox="1">
            <a:spLocks/>
          </p:cNvSpPr>
          <p:nvPr/>
        </p:nvSpPr>
        <p:spPr>
          <a:xfrm>
            <a:off x="675727" y="2811967"/>
            <a:ext cx="11080103" cy="2421770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645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</a:pPr>
            <a:r>
              <a:rPr lang="en-US" sz="4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marine and freshwater ecosystems, both light and nutrients control primary </a:t>
            </a:r>
            <a:r>
              <a:rPr lang="en-US" sz="48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production. </a:t>
            </a:r>
            <a:endParaRPr lang="en-US" sz="4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55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961" y="400447"/>
            <a:ext cx="1073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18900000" algn="bl" rotWithShape="0">
                    <a:prstClr val="black"/>
                  </a:outerShdw>
                </a:effectLst>
                <a:uLnTx/>
                <a:uFillTx/>
              </a:rPr>
              <a:t>55.2</a:t>
            </a:r>
          </a:p>
        </p:txBody>
      </p:sp>
      <p:sp>
        <p:nvSpPr>
          <p:cNvPr id="4" name="Shape 69"/>
          <p:cNvSpPr txBox="1">
            <a:spLocks/>
          </p:cNvSpPr>
          <p:nvPr/>
        </p:nvSpPr>
        <p:spPr>
          <a:xfrm>
            <a:off x="3541083" y="878305"/>
            <a:ext cx="4796802" cy="802661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645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</a:pPr>
            <a:r>
              <a:rPr lang="en-US" sz="4800" b="1" kern="0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Light Limitation</a:t>
            </a:r>
            <a:endParaRPr lang="en-US" sz="4800" kern="0" dirty="0">
              <a:ln>
                <a:solidFill>
                  <a:schemeClr val="bg1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69"/>
          <p:cNvSpPr txBox="1">
            <a:spLocks/>
          </p:cNvSpPr>
          <p:nvPr/>
        </p:nvSpPr>
        <p:spPr>
          <a:xfrm>
            <a:off x="1528012" y="2150228"/>
            <a:ext cx="9264316" cy="2626309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645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</a:pPr>
            <a:r>
              <a:rPr lang="en-US" sz="4800" kern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Depth of light penetration affects primary production in the </a:t>
            </a:r>
            <a:r>
              <a:rPr lang="en-US" sz="4800" b="1" kern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photic zone</a:t>
            </a:r>
            <a:r>
              <a:rPr lang="en-US" sz="4800" kern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of an ocean or </a:t>
            </a:r>
            <a:r>
              <a:rPr lang="en-US" sz="4800" kern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lake. </a:t>
            </a:r>
            <a:endParaRPr lang="en-US" sz="4800" kern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343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960" y="99657"/>
            <a:ext cx="1073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18900000" algn="bl" rotWithShape="0">
                    <a:prstClr val="black"/>
                  </a:outerShdw>
                </a:effectLst>
                <a:uLnTx/>
                <a:uFillTx/>
              </a:rPr>
              <a:t>55.2</a:t>
            </a:r>
          </a:p>
        </p:txBody>
      </p:sp>
      <p:sp>
        <p:nvSpPr>
          <p:cNvPr id="4" name="Shape 69"/>
          <p:cNvSpPr txBox="1">
            <a:spLocks/>
          </p:cNvSpPr>
          <p:nvPr/>
        </p:nvSpPr>
        <p:spPr>
          <a:xfrm>
            <a:off x="3003777" y="564687"/>
            <a:ext cx="5983813" cy="802661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645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</a:pPr>
            <a:r>
              <a:rPr lang="en-US" sz="4800" b="1" kern="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Nutrient </a:t>
            </a:r>
            <a:r>
              <a:rPr lang="en-US" sz="4800" b="1" kern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Limitation</a:t>
            </a:r>
            <a:endParaRPr lang="en-US" sz="4800" kern="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69"/>
          <p:cNvSpPr txBox="1">
            <a:spLocks/>
          </p:cNvSpPr>
          <p:nvPr/>
        </p:nvSpPr>
        <p:spPr>
          <a:xfrm>
            <a:off x="0" y="1488523"/>
            <a:ext cx="12192002" cy="1122361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9845" indent="-457200"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SzPct val="100358"/>
              <a:buFont typeface="Wingdings" panose="05000000000000000000" pitchFamily="2" charset="2"/>
              <a:buChar char="v"/>
            </a:pPr>
            <a:r>
              <a:rPr lang="en-US" sz="2600" kern="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More </a:t>
            </a:r>
            <a:r>
              <a:rPr lang="en-US" sz="2600" kern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than light, nutrients limit primary production in geographic regions of the ocean and in </a:t>
            </a:r>
            <a:r>
              <a:rPr lang="en-US" sz="2600" kern="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lakes. </a:t>
            </a:r>
            <a:endParaRPr lang="en-US" sz="2600" kern="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9"/>
          <p:cNvSpPr txBox="1">
            <a:spLocks/>
          </p:cNvSpPr>
          <p:nvPr/>
        </p:nvSpPr>
        <p:spPr>
          <a:xfrm>
            <a:off x="-10236" y="2656011"/>
            <a:ext cx="12192002" cy="1093553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9845" indent="-457200"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SzPct val="100358"/>
              <a:buFont typeface="Wingdings" panose="05000000000000000000" pitchFamily="2" charset="2"/>
              <a:buChar char="v"/>
            </a:pPr>
            <a:r>
              <a:rPr lang="en-US" sz="2600" kern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 limiting nutrient is </a:t>
            </a:r>
            <a:r>
              <a:rPr lang="en-US" sz="2600" kern="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an element </a:t>
            </a:r>
            <a:r>
              <a:rPr lang="en-US" sz="2600" kern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that must be added for production to increase in an </a:t>
            </a:r>
            <a:r>
              <a:rPr lang="en-US" sz="2600" kern="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area.</a:t>
            </a:r>
            <a:r>
              <a:rPr lang="en-US" sz="2600" kern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Nitrogen and phosphorous are </a:t>
            </a:r>
            <a:r>
              <a:rPr lang="en-US" sz="2600" kern="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typical limiting nutrients.</a:t>
            </a:r>
            <a:endParaRPr lang="en-US" sz="2600" kern="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9845" indent="-457200"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SzPct val="100358"/>
              <a:buFont typeface="Wingdings" panose="05000000000000000000" pitchFamily="2" charset="2"/>
              <a:buChar char="v"/>
            </a:pPr>
            <a:endParaRPr lang="en-US" sz="2600" kern="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69"/>
          <p:cNvSpPr txBox="1">
            <a:spLocks/>
          </p:cNvSpPr>
          <p:nvPr/>
        </p:nvSpPr>
        <p:spPr>
          <a:xfrm>
            <a:off x="0" y="3873417"/>
            <a:ext cx="12181766" cy="666212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9845" indent="-457200"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SzPct val="100358"/>
              <a:buFont typeface="Wingdings" panose="05000000000000000000" pitchFamily="2" charset="2"/>
              <a:buChar char="v"/>
            </a:pPr>
            <a:r>
              <a:rPr lang="en-US" sz="2600" kern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Experiments in the Sargasso Sea </a:t>
            </a:r>
            <a:r>
              <a:rPr lang="en-US" sz="2600" kern="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showed </a:t>
            </a:r>
            <a:r>
              <a:rPr lang="en-US" sz="2600" kern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that iron limited primary </a:t>
            </a:r>
            <a:r>
              <a:rPr lang="en-US" sz="2600" kern="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production. </a:t>
            </a:r>
            <a:endParaRPr lang="en-US" sz="2600" kern="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69"/>
          <p:cNvSpPr txBox="1">
            <a:spLocks/>
          </p:cNvSpPr>
          <p:nvPr/>
        </p:nvSpPr>
        <p:spPr>
          <a:xfrm>
            <a:off x="10236" y="4888245"/>
            <a:ext cx="12181766" cy="1399817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9845" indent="-457200"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SzPct val="100358"/>
              <a:buFont typeface="Wingdings" panose="05000000000000000000" pitchFamily="2" charset="2"/>
              <a:buChar char="v"/>
            </a:pPr>
            <a:r>
              <a:rPr lang="en-US" sz="2600" kern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Upwelling </a:t>
            </a:r>
            <a:r>
              <a:rPr lang="en-US" sz="2600" kern="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(surge) of </a:t>
            </a:r>
            <a:r>
              <a:rPr lang="en-US" sz="2600" kern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nutrient-rich waters in parts of the oceans contributes to regions of high primary </a:t>
            </a:r>
            <a:r>
              <a:rPr lang="en-US" sz="2600" kern="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r>
              <a:rPr lang="en-US" sz="2600" kern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600" kern="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However, the </a:t>
            </a:r>
            <a:r>
              <a:rPr lang="en-US" sz="2600" kern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addition of large amounts of nutrients to lakes has a wide range of ecological </a:t>
            </a:r>
            <a:r>
              <a:rPr lang="en-US" sz="2600" kern="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impacts.</a:t>
            </a:r>
            <a:endParaRPr lang="en-US" sz="2600" kern="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9845" indent="-457200"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SzPct val="100358"/>
              <a:buFont typeface="Wingdings" panose="05000000000000000000" pitchFamily="2" charset="2"/>
              <a:buChar char="v"/>
            </a:pPr>
            <a:endParaRPr lang="en-US" sz="2600" kern="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68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960" y="99657"/>
            <a:ext cx="1073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18900000" algn="bl" rotWithShape="0">
                    <a:prstClr val="black"/>
                  </a:outerShdw>
                </a:effectLst>
                <a:uLnTx/>
                <a:uFillTx/>
              </a:rPr>
              <a:t>55.2</a:t>
            </a:r>
          </a:p>
        </p:txBody>
      </p:sp>
      <p:sp>
        <p:nvSpPr>
          <p:cNvPr id="5" name="Shape 69"/>
          <p:cNvSpPr txBox="1">
            <a:spLocks/>
          </p:cNvSpPr>
          <p:nvPr/>
        </p:nvSpPr>
        <p:spPr>
          <a:xfrm>
            <a:off x="433137" y="995229"/>
            <a:ext cx="11261558" cy="1122361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9845" indent="-457200"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SzPct val="100358"/>
              <a:buFont typeface="Wingdings" panose="05000000000000000000" pitchFamily="2" charset="2"/>
              <a:buChar char="v"/>
            </a:pPr>
            <a:r>
              <a:rPr lang="en-US" sz="3200" kern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 some areas, sewage runoff has caused </a:t>
            </a:r>
            <a:r>
              <a:rPr lang="en-US" sz="3200" b="1" kern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eutrophication</a:t>
            </a:r>
            <a:r>
              <a:rPr lang="en-US" sz="3200" kern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of lakes, which can lead to loss of most fish </a:t>
            </a:r>
            <a:r>
              <a:rPr lang="en-US" sz="3200" kern="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species. </a:t>
            </a:r>
            <a:endParaRPr lang="en-US" sz="3200" kern="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9"/>
          <p:cNvSpPr txBox="1">
            <a:spLocks/>
          </p:cNvSpPr>
          <p:nvPr/>
        </p:nvSpPr>
        <p:spPr>
          <a:xfrm>
            <a:off x="372979" y="4785149"/>
            <a:ext cx="11261558" cy="1543434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9845" indent="-457200"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SzPct val="100358"/>
              <a:buFont typeface="Wingdings" panose="05000000000000000000" pitchFamily="2" charset="2"/>
              <a:buChar char="v"/>
            </a:pPr>
            <a:r>
              <a:rPr lang="en-US" sz="3200" kern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 lakes, phosphorus limits cyanobacterial growth more often than nitrogen. This has led to the use of phosphate-free </a:t>
            </a:r>
            <a:r>
              <a:rPr lang="en-US" sz="3200" kern="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detergents</a:t>
            </a:r>
            <a:endParaRPr lang="en-US" sz="3200" kern="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9845" indent="-457200"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SzPct val="100358"/>
              <a:buFont typeface="Wingdings" panose="05000000000000000000" pitchFamily="2" charset="2"/>
              <a:buChar char="v"/>
            </a:pPr>
            <a:endParaRPr lang="en-US" sz="3200" kern="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69"/>
          <p:cNvSpPr txBox="1">
            <a:spLocks/>
          </p:cNvSpPr>
          <p:nvPr/>
        </p:nvSpPr>
        <p:spPr>
          <a:xfrm>
            <a:off x="372979" y="2366831"/>
            <a:ext cx="11381874" cy="2169077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9845" indent="-457200"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SzPct val="100358"/>
              <a:buFont typeface="Wingdings" panose="05000000000000000000" pitchFamily="2" charset="2"/>
              <a:buChar char="v"/>
            </a:pPr>
            <a:r>
              <a:rPr lang="en-US" sz="3200" b="1" kern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Eutrophication</a:t>
            </a:r>
            <a:r>
              <a:rPr lang="en-US" sz="3200" kern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kern="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is an ecological process by which </a:t>
            </a:r>
            <a:r>
              <a:rPr lang="en-US" sz="3200" kern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200" kern="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concentration of oxygen </a:t>
            </a:r>
            <a:r>
              <a:rPr lang="en-US" sz="3200" kern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and clarity of </a:t>
            </a:r>
            <a:r>
              <a:rPr lang="en-US" sz="3200" kern="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water are reduced due </a:t>
            </a:r>
            <a:r>
              <a:rPr lang="en-US" sz="3200" kern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US" sz="3200" kern="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rapid growth of Cyanobacteria </a:t>
            </a:r>
            <a:r>
              <a:rPr lang="en-US" sz="3200" kern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and algae </a:t>
            </a:r>
            <a:r>
              <a:rPr lang="en-US" sz="3200" kern="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 response to added nutrients in runoff water.</a:t>
            </a:r>
            <a:endParaRPr lang="en-US" sz="3200" kern="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00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316" y="102150"/>
            <a:ext cx="9740454" cy="675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9"/>
          <p:cNvSpPr txBox="1">
            <a:spLocks/>
          </p:cNvSpPr>
          <p:nvPr/>
        </p:nvSpPr>
        <p:spPr>
          <a:xfrm>
            <a:off x="336885" y="742319"/>
            <a:ext cx="12043609" cy="8026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645" algn="l">
              <a:lnSpc>
                <a:spcPct val="100000"/>
              </a:lnSpc>
              <a:spcBef>
                <a:spcPts val="0"/>
              </a:spcBef>
              <a:buSzPct val="100358"/>
            </a:pPr>
            <a:r>
              <a:rPr lang="en-US" sz="4000" b="1" kern="0" dirty="0">
                <a:latin typeface="Arial"/>
                <a:ea typeface="Arial"/>
                <a:cs typeface="Arial"/>
                <a:sym typeface="Arial"/>
              </a:rPr>
              <a:t>Primary Production in </a:t>
            </a:r>
            <a:r>
              <a:rPr lang="en-US" sz="4000" b="1" kern="0" dirty="0" smtClean="0">
                <a:latin typeface="Arial"/>
                <a:ea typeface="Arial"/>
                <a:cs typeface="Arial"/>
                <a:sym typeface="Arial"/>
              </a:rPr>
              <a:t>Terrestrial Ecosystems</a:t>
            </a:r>
            <a:endParaRPr lang="en-US" sz="4000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hape 69"/>
          <p:cNvSpPr txBox="1">
            <a:spLocks/>
          </p:cNvSpPr>
          <p:nvPr/>
        </p:nvSpPr>
        <p:spPr>
          <a:xfrm>
            <a:off x="348339" y="1960566"/>
            <a:ext cx="11249526" cy="10528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9845" indent="-457200" algn="l">
              <a:lnSpc>
                <a:spcPct val="100000"/>
              </a:lnSpc>
              <a:spcBef>
                <a:spcPts val="0"/>
              </a:spcBef>
              <a:buSzPct val="100358"/>
              <a:buFont typeface="Wingdings" panose="05000000000000000000" pitchFamily="2" charset="2"/>
              <a:buChar char="v"/>
            </a:pPr>
            <a:r>
              <a:rPr lang="en-US" sz="3200" b="1" kern="0" dirty="0">
                <a:latin typeface="Arial"/>
                <a:ea typeface="Arial"/>
                <a:cs typeface="Arial"/>
                <a:sym typeface="Arial"/>
              </a:rPr>
              <a:t>In terrestrial ecosystems, temperature and moisture affect primary production on a large </a:t>
            </a:r>
            <a:r>
              <a:rPr lang="en-US" sz="3200" b="1" kern="0" dirty="0" smtClean="0">
                <a:latin typeface="Arial"/>
                <a:ea typeface="Arial"/>
                <a:cs typeface="Arial"/>
                <a:sym typeface="Arial"/>
              </a:rPr>
              <a:t>scale. </a:t>
            </a:r>
            <a:endParaRPr lang="en-US" sz="3200" b="1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69"/>
          <p:cNvSpPr txBox="1">
            <a:spLocks/>
          </p:cNvSpPr>
          <p:nvPr/>
        </p:nvSpPr>
        <p:spPr>
          <a:xfrm>
            <a:off x="336885" y="3110383"/>
            <a:ext cx="11249526" cy="6372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9845" indent="-457200" algn="l">
              <a:lnSpc>
                <a:spcPct val="100000"/>
              </a:lnSpc>
              <a:spcBef>
                <a:spcPts val="0"/>
              </a:spcBef>
              <a:buSzPct val="100358"/>
              <a:buFont typeface="Wingdings" panose="05000000000000000000" pitchFamily="2" charset="2"/>
              <a:buChar char="v"/>
            </a:pPr>
            <a:r>
              <a:rPr lang="en-US" sz="3200" b="1" kern="0" dirty="0">
                <a:latin typeface="Arial"/>
                <a:ea typeface="Arial"/>
                <a:cs typeface="Arial"/>
                <a:sym typeface="Arial"/>
              </a:rPr>
              <a:t>Primary production increases with </a:t>
            </a:r>
            <a:r>
              <a:rPr lang="en-US" sz="3200" b="1" kern="0" dirty="0" smtClean="0">
                <a:latin typeface="Arial"/>
                <a:ea typeface="Arial"/>
                <a:cs typeface="Arial"/>
                <a:sym typeface="Arial"/>
              </a:rPr>
              <a:t>moisture.</a:t>
            </a:r>
            <a:endParaRPr lang="en-US" sz="3200" b="1" kern="0" dirty="0">
              <a:latin typeface="Arial"/>
              <a:ea typeface="Arial"/>
              <a:cs typeface="Arial"/>
              <a:sym typeface="Arial"/>
            </a:endParaRPr>
          </a:p>
          <a:p>
            <a:pPr marL="589845" indent="-457200" algn="l">
              <a:lnSpc>
                <a:spcPct val="100000"/>
              </a:lnSpc>
              <a:spcBef>
                <a:spcPts val="0"/>
              </a:spcBef>
              <a:buSzPct val="100358"/>
              <a:buFont typeface="Wingdings" panose="05000000000000000000" pitchFamily="2" charset="2"/>
              <a:buChar char="v"/>
            </a:pPr>
            <a:endParaRPr lang="en-US" sz="3200" b="1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69"/>
          <p:cNvSpPr txBox="1">
            <a:spLocks/>
          </p:cNvSpPr>
          <p:nvPr/>
        </p:nvSpPr>
        <p:spPr>
          <a:xfrm>
            <a:off x="315986" y="3856485"/>
            <a:ext cx="11260980" cy="15401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9845" indent="-457200" algn="l">
              <a:lnSpc>
                <a:spcPct val="100000"/>
              </a:lnSpc>
              <a:spcBef>
                <a:spcPts val="0"/>
              </a:spcBef>
              <a:buSzPct val="100358"/>
              <a:buFont typeface="Wingdings" panose="05000000000000000000" pitchFamily="2" charset="2"/>
              <a:buChar char="v"/>
            </a:pPr>
            <a:r>
              <a:rPr lang="en-US" sz="3200" b="1" kern="0" dirty="0">
                <a:latin typeface="Arial"/>
                <a:ea typeface="Arial"/>
                <a:cs typeface="Arial"/>
                <a:sym typeface="Arial"/>
              </a:rPr>
              <a:t>Actual evapotranspiration is the water transpired by plants and evaporated from a </a:t>
            </a:r>
            <a:r>
              <a:rPr lang="en-US" sz="3200" b="1" kern="0" dirty="0" smtClean="0">
                <a:latin typeface="Arial"/>
                <a:ea typeface="Arial"/>
                <a:cs typeface="Arial"/>
                <a:sym typeface="Arial"/>
              </a:rPr>
              <a:t>landscape</a:t>
            </a:r>
            <a:r>
              <a:rPr lang="en-US" sz="3200" b="1" kern="0" dirty="0">
                <a:latin typeface="Arial"/>
                <a:ea typeface="Arial"/>
                <a:cs typeface="Arial"/>
                <a:sym typeface="Arial"/>
              </a:rPr>
              <a:t>. It is affected by precipitation, temperature, and solar energy.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0632" y="120346"/>
            <a:ext cx="1073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18900000" algn="bl" rotWithShape="0">
                    <a:prstClr val="black"/>
                  </a:outerShdw>
                </a:effectLst>
                <a:uLnTx/>
                <a:uFillTx/>
              </a:rPr>
              <a:t>55.2</a:t>
            </a:r>
          </a:p>
        </p:txBody>
      </p:sp>
      <p:sp>
        <p:nvSpPr>
          <p:cNvPr id="9" name="Shape 69"/>
          <p:cNvSpPr txBox="1">
            <a:spLocks/>
          </p:cNvSpPr>
          <p:nvPr/>
        </p:nvSpPr>
        <p:spPr>
          <a:xfrm>
            <a:off x="348339" y="5540789"/>
            <a:ext cx="11240081" cy="59370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9845" indent="-457200" algn="l">
              <a:lnSpc>
                <a:spcPct val="100000"/>
              </a:lnSpc>
              <a:spcBef>
                <a:spcPts val="0"/>
              </a:spcBef>
              <a:buSzPct val="100358"/>
              <a:buFont typeface="Wingdings" panose="05000000000000000000" pitchFamily="2" charset="2"/>
              <a:buChar char="v"/>
            </a:pPr>
            <a:r>
              <a:rPr lang="en-US" sz="3200" b="1" kern="0" dirty="0">
                <a:latin typeface="Arial"/>
                <a:ea typeface="Arial"/>
                <a:cs typeface="Arial"/>
                <a:sym typeface="Arial"/>
              </a:rPr>
              <a:t>It is related to net primary </a:t>
            </a:r>
            <a:r>
              <a:rPr lang="en-US" sz="3200" b="1" kern="0" dirty="0" smtClean="0">
                <a:latin typeface="Arial"/>
                <a:ea typeface="Arial"/>
                <a:cs typeface="Arial"/>
                <a:sym typeface="Arial"/>
              </a:rPr>
              <a:t>production.</a:t>
            </a:r>
            <a:endParaRPr lang="en-US" sz="3200" b="1" kern="0" dirty="0">
              <a:latin typeface="Arial"/>
              <a:ea typeface="Arial"/>
              <a:cs typeface="Arial"/>
              <a:sym typeface="Arial"/>
            </a:endParaRPr>
          </a:p>
          <a:p>
            <a:pPr marL="589845" indent="-457200" algn="l">
              <a:lnSpc>
                <a:spcPct val="100000"/>
              </a:lnSpc>
              <a:spcBef>
                <a:spcPts val="0"/>
              </a:spcBef>
              <a:buSzPct val="100358"/>
              <a:buFont typeface="Wingdings" panose="05000000000000000000" pitchFamily="2" charset="2"/>
              <a:buChar char="v"/>
            </a:pPr>
            <a:endParaRPr lang="en-US" sz="3200" b="1" kern="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412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9"/>
          <p:cNvSpPr txBox="1">
            <a:spLocks/>
          </p:cNvSpPr>
          <p:nvPr/>
        </p:nvSpPr>
        <p:spPr>
          <a:xfrm>
            <a:off x="1314144" y="742319"/>
            <a:ext cx="9622561" cy="12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645">
              <a:lnSpc>
                <a:spcPct val="100000"/>
              </a:lnSpc>
              <a:spcBef>
                <a:spcPts val="0"/>
              </a:spcBef>
              <a:buSzPct val="100358"/>
            </a:pPr>
            <a:r>
              <a:rPr lang="en-US" sz="4000" b="1" kern="0" dirty="0">
                <a:latin typeface="Arial"/>
                <a:ea typeface="Arial"/>
                <a:cs typeface="Arial"/>
                <a:sym typeface="Arial"/>
              </a:rPr>
              <a:t>Nutrient Limitations and </a:t>
            </a:r>
            <a:endParaRPr lang="en-US" sz="4000" b="1" kern="0" dirty="0" smtClean="0">
              <a:latin typeface="Arial"/>
              <a:ea typeface="Arial"/>
              <a:cs typeface="Arial"/>
              <a:sym typeface="Arial"/>
            </a:endParaRPr>
          </a:p>
          <a:p>
            <a:pPr marL="132645">
              <a:lnSpc>
                <a:spcPct val="100000"/>
              </a:lnSpc>
              <a:spcBef>
                <a:spcPts val="0"/>
              </a:spcBef>
              <a:buSzPct val="100358"/>
            </a:pPr>
            <a:r>
              <a:rPr lang="en-US" sz="4000" b="1" kern="0" dirty="0" smtClean="0">
                <a:latin typeface="Arial"/>
                <a:ea typeface="Arial"/>
                <a:cs typeface="Arial"/>
                <a:sym typeface="Arial"/>
              </a:rPr>
              <a:t>Adaptations That </a:t>
            </a:r>
            <a:r>
              <a:rPr lang="en-US" sz="4000" b="1" kern="0" dirty="0">
                <a:latin typeface="Arial"/>
                <a:ea typeface="Arial"/>
                <a:cs typeface="Arial"/>
                <a:sym typeface="Arial"/>
              </a:rPr>
              <a:t>Reduce Them</a:t>
            </a:r>
            <a:endParaRPr lang="en-US" sz="4000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69"/>
          <p:cNvSpPr txBox="1">
            <a:spLocks/>
          </p:cNvSpPr>
          <p:nvPr/>
        </p:nvSpPr>
        <p:spPr>
          <a:xfrm>
            <a:off x="485005" y="2131470"/>
            <a:ext cx="11249526" cy="6372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9845" indent="-457200" algn="l">
              <a:lnSpc>
                <a:spcPct val="100000"/>
              </a:lnSpc>
              <a:spcBef>
                <a:spcPts val="0"/>
              </a:spcBef>
              <a:buSzPct val="100358"/>
              <a:buFont typeface="Wingdings" panose="05000000000000000000" pitchFamily="2" charset="2"/>
              <a:buChar char="v"/>
            </a:pPr>
            <a:r>
              <a:rPr lang="en-US" sz="3200" b="1" kern="0" dirty="0">
                <a:latin typeface="Arial"/>
                <a:ea typeface="Arial"/>
                <a:cs typeface="Arial"/>
                <a:sym typeface="Arial"/>
              </a:rPr>
              <a:t>On a more local scale, a soil nutrient is often the limiting factor in primary </a:t>
            </a:r>
            <a:r>
              <a:rPr lang="en-US" sz="3200" b="1" kern="0" dirty="0" smtClean="0">
                <a:latin typeface="Arial"/>
                <a:ea typeface="Arial"/>
                <a:cs typeface="Arial"/>
                <a:sym typeface="Arial"/>
              </a:rPr>
              <a:t>production.</a:t>
            </a:r>
            <a:endParaRPr lang="en-US" sz="3200" b="1" kern="0" dirty="0">
              <a:latin typeface="Arial"/>
              <a:ea typeface="Arial"/>
              <a:cs typeface="Arial"/>
              <a:sym typeface="Arial"/>
            </a:endParaRPr>
          </a:p>
          <a:p>
            <a:pPr marL="589845" indent="-457200" algn="l">
              <a:lnSpc>
                <a:spcPct val="100000"/>
              </a:lnSpc>
              <a:spcBef>
                <a:spcPts val="0"/>
              </a:spcBef>
              <a:buSzPct val="100358"/>
              <a:buFont typeface="Wingdings" panose="05000000000000000000" pitchFamily="2" charset="2"/>
              <a:buChar char="v"/>
            </a:pPr>
            <a:endParaRPr lang="en-US" sz="3200" b="1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69"/>
          <p:cNvSpPr txBox="1">
            <a:spLocks/>
          </p:cNvSpPr>
          <p:nvPr/>
        </p:nvSpPr>
        <p:spPr>
          <a:xfrm>
            <a:off x="473551" y="3388418"/>
            <a:ext cx="11260980" cy="98658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9845" indent="-457200" algn="l">
              <a:lnSpc>
                <a:spcPct val="100000"/>
              </a:lnSpc>
              <a:spcBef>
                <a:spcPts val="0"/>
              </a:spcBef>
              <a:buSzPct val="100358"/>
              <a:buFont typeface="Wingdings" panose="05000000000000000000" pitchFamily="2" charset="2"/>
              <a:buChar char="v"/>
            </a:pPr>
            <a:r>
              <a:rPr lang="en-US" sz="3200" b="1" kern="0" dirty="0">
                <a:latin typeface="Arial"/>
                <a:ea typeface="Arial"/>
                <a:cs typeface="Arial"/>
                <a:sym typeface="Arial"/>
              </a:rPr>
              <a:t>In terrestrial ecosystems, nitrogen is the most common limiting </a:t>
            </a:r>
            <a:r>
              <a:rPr lang="en-US" sz="3200" b="1" kern="0" dirty="0" smtClean="0">
                <a:latin typeface="Arial"/>
                <a:ea typeface="Arial"/>
                <a:cs typeface="Arial"/>
                <a:sym typeface="Arial"/>
              </a:rPr>
              <a:t>nutrient. </a:t>
            </a:r>
            <a:endParaRPr lang="en-US" sz="3200" b="1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9"/>
          <p:cNvSpPr txBox="1">
            <a:spLocks/>
          </p:cNvSpPr>
          <p:nvPr/>
        </p:nvSpPr>
        <p:spPr>
          <a:xfrm>
            <a:off x="485005" y="4499297"/>
            <a:ext cx="11528482" cy="10284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9845" indent="-457200" algn="l">
              <a:lnSpc>
                <a:spcPct val="100000"/>
              </a:lnSpc>
              <a:spcBef>
                <a:spcPts val="0"/>
              </a:spcBef>
              <a:buSzPct val="100358"/>
              <a:buFont typeface="Wingdings" panose="05000000000000000000" pitchFamily="2" charset="2"/>
              <a:buChar char="v"/>
            </a:pPr>
            <a:r>
              <a:rPr lang="en-US" sz="3200" b="1" kern="0" dirty="0">
                <a:latin typeface="Arial"/>
                <a:ea typeface="Arial"/>
                <a:cs typeface="Arial"/>
                <a:sym typeface="Arial"/>
              </a:rPr>
              <a:t>Phosphorus can also be a limiting nutrient, especially in older </a:t>
            </a:r>
            <a:r>
              <a:rPr lang="en-US" sz="3200" b="1" kern="0" dirty="0" smtClean="0">
                <a:latin typeface="Arial"/>
                <a:ea typeface="Arial"/>
                <a:cs typeface="Arial"/>
                <a:sym typeface="Arial"/>
              </a:rPr>
              <a:t>soils. </a:t>
            </a:r>
            <a:endParaRPr lang="en-US" sz="3200" b="1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632" y="120346"/>
            <a:ext cx="1073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18900000" algn="bl" rotWithShape="0">
                    <a:prstClr val="black"/>
                  </a:outerShdw>
                </a:effectLst>
                <a:uLnTx/>
                <a:uFillTx/>
              </a:rPr>
              <a:t>55.2</a:t>
            </a:r>
          </a:p>
        </p:txBody>
      </p:sp>
    </p:spTree>
    <p:extLst>
      <p:ext uri="{BB962C8B-B14F-4D97-AF65-F5344CB8AC3E}">
        <p14:creationId xmlns:p14="http://schemas.microsoft.com/office/powerpoint/2010/main" val="6972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9"/>
          <p:cNvSpPr txBox="1">
            <a:spLocks/>
          </p:cNvSpPr>
          <p:nvPr/>
        </p:nvSpPr>
        <p:spPr>
          <a:xfrm>
            <a:off x="533131" y="795965"/>
            <a:ext cx="11269848" cy="55928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645" algn="l">
              <a:lnSpc>
                <a:spcPct val="100000"/>
              </a:lnSpc>
              <a:spcBef>
                <a:spcPts val="0"/>
              </a:spcBef>
              <a:buSzPct val="100358"/>
            </a:pPr>
            <a:r>
              <a:rPr lang="en-US" sz="3200" b="1" kern="0" dirty="0">
                <a:latin typeface="Arial"/>
                <a:ea typeface="Arial"/>
                <a:cs typeface="Arial"/>
                <a:sym typeface="Arial"/>
              </a:rPr>
              <a:t>Various adaptations help plants access limiting nutrients from </a:t>
            </a:r>
            <a:r>
              <a:rPr lang="en-US" sz="3200" b="1" kern="0" dirty="0" smtClean="0">
                <a:latin typeface="Arial"/>
                <a:ea typeface="Arial"/>
                <a:cs typeface="Arial"/>
                <a:sym typeface="Arial"/>
              </a:rPr>
              <a:t>soil.</a:t>
            </a:r>
            <a:endParaRPr lang="en-US" sz="3200" b="1" kern="0" dirty="0">
              <a:latin typeface="Arial"/>
              <a:ea typeface="Arial"/>
              <a:cs typeface="Arial"/>
              <a:sym typeface="Arial"/>
            </a:endParaRPr>
          </a:p>
          <a:p>
            <a:pPr marL="974725" indent="-457200" algn="l">
              <a:lnSpc>
                <a:spcPct val="100000"/>
              </a:lnSpc>
              <a:spcBef>
                <a:spcPts val="0"/>
              </a:spcBef>
              <a:buSzPct val="100358"/>
              <a:buFont typeface="Wingdings" panose="05000000000000000000" pitchFamily="2" charset="2"/>
              <a:buChar char="§"/>
            </a:pPr>
            <a:r>
              <a:rPr lang="en-US" sz="3200" b="1" kern="0" dirty="0">
                <a:latin typeface="Arial"/>
                <a:ea typeface="Arial"/>
                <a:cs typeface="Arial"/>
                <a:sym typeface="Arial"/>
              </a:rPr>
              <a:t>Some plants form mutualisms with nitrogen-fixing </a:t>
            </a:r>
            <a:r>
              <a:rPr lang="en-US" sz="3200" b="1" kern="0" dirty="0" smtClean="0">
                <a:latin typeface="Arial"/>
                <a:ea typeface="Arial"/>
                <a:cs typeface="Arial"/>
                <a:sym typeface="Arial"/>
              </a:rPr>
              <a:t>bacteria.</a:t>
            </a:r>
          </a:p>
          <a:p>
            <a:pPr marL="974725" indent="-457200" algn="l">
              <a:lnSpc>
                <a:spcPct val="100000"/>
              </a:lnSpc>
              <a:spcBef>
                <a:spcPts val="0"/>
              </a:spcBef>
              <a:buSzPct val="100358"/>
              <a:buFont typeface="Wingdings" panose="05000000000000000000" pitchFamily="2" charset="2"/>
              <a:buChar char="§"/>
            </a:pPr>
            <a:endParaRPr lang="en-US" sz="1200" b="1" kern="0" dirty="0">
              <a:latin typeface="Arial"/>
              <a:ea typeface="Arial"/>
              <a:cs typeface="Arial"/>
              <a:sym typeface="Arial"/>
            </a:endParaRPr>
          </a:p>
          <a:p>
            <a:pPr marL="974725" indent="-457200" algn="l">
              <a:lnSpc>
                <a:spcPct val="100000"/>
              </a:lnSpc>
              <a:spcBef>
                <a:spcPts val="0"/>
              </a:spcBef>
              <a:buSzPct val="100358"/>
              <a:buFont typeface="Wingdings" panose="05000000000000000000" pitchFamily="2" charset="2"/>
              <a:buChar char="§"/>
            </a:pPr>
            <a:r>
              <a:rPr lang="en-US" sz="3200" b="1" kern="0" dirty="0">
                <a:latin typeface="Arial"/>
                <a:ea typeface="Arial"/>
                <a:cs typeface="Arial"/>
                <a:sym typeface="Arial"/>
              </a:rPr>
              <a:t>Many plants form mutualisms with mycorrhizal fungi; these fungi supply plants with phosphorus and other limiting </a:t>
            </a:r>
            <a:r>
              <a:rPr lang="en-US" sz="3200" b="1" kern="0" dirty="0" smtClean="0">
                <a:latin typeface="Arial"/>
                <a:ea typeface="Arial"/>
                <a:cs typeface="Arial"/>
                <a:sym typeface="Arial"/>
              </a:rPr>
              <a:t>elements.</a:t>
            </a:r>
          </a:p>
          <a:p>
            <a:pPr marL="974725" indent="-457200" algn="l">
              <a:lnSpc>
                <a:spcPct val="100000"/>
              </a:lnSpc>
              <a:spcBef>
                <a:spcPts val="0"/>
              </a:spcBef>
              <a:buSzPct val="100358"/>
              <a:buFont typeface="Wingdings" panose="05000000000000000000" pitchFamily="2" charset="2"/>
              <a:buChar char="§"/>
            </a:pPr>
            <a:endParaRPr lang="en-US" sz="1200" b="1" kern="0" dirty="0">
              <a:latin typeface="Arial"/>
              <a:ea typeface="Arial"/>
              <a:cs typeface="Arial"/>
              <a:sym typeface="Arial"/>
            </a:endParaRPr>
          </a:p>
          <a:p>
            <a:pPr marL="974725" indent="-457200" algn="l">
              <a:lnSpc>
                <a:spcPct val="100000"/>
              </a:lnSpc>
              <a:spcBef>
                <a:spcPts val="0"/>
              </a:spcBef>
              <a:buSzPct val="100358"/>
              <a:buFont typeface="Wingdings" panose="05000000000000000000" pitchFamily="2" charset="2"/>
              <a:buChar char="§"/>
            </a:pPr>
            <a:r>
              <a:rPr lang="en-US" sz="3200" b="1" kern="0" dirty="0">
                <a:latin typeface="Arial"/>
                <a:ea typeface="Arial"/>
                <a:cs typeface="Arial"/>
                <a:sym typeface="Arial"/>
              </a:rPr>
              <a:t>Roots have root hairs to increase surface </a:t>
            </a:r>
            <a:r>
              <a:rPr lang="en-US" sz="3200" b="1" kern="0" dirty="0" smtClean="0">
                <a:latin typeface="Arial"/>
                <a:ea typeface="Arial"/>
                <a:cs typeface="Arial"/>
                <a:sym typeface="Arial"/>
              </a:rPr>
              <a:t>area.</a:t>
            </a:r>
          </a:p>
          <a:p>
            <a:pPr marL="974725" indent="-457200" algn="l">
              <a:lnSpc>
                <a:spcPct val="100000"/>
              </a:lnSpc>
              <a:spcBef>
                <a:spcPts val="0"/>
              </a:spcBef>
              <a:buSzPct val="100358"/>
            </a:pPr>
            <a:endParaRPr lang="en-US" sz="1200" b="1" kern="0" dirty="0">
              <a:latin typeface="Arial"/>
              <a:ea typeface="Arial"/>
              <a:cs typeface="Arial"/>
              <a:sym typeface="Arial"/>
            </a:endParaRPr>
          </a:p>
          <a:p>
            <a:pPr marL="974725" indent="-457200" algn="l">
              <a:lnSpc>
                <a:spcPct val="100000"/>
              </a:lnSpc>
              <a:spcBef>
                <a:spcPts val="0"/>
              </a:spcBef>
              <a:buSzPct val="100358"/>
              <a:buFont typeface="Wingdings" panose="05000000000000000000" pitchFamily="2" charset="2"/>
              <a:buChar char="§"/>
            </a:pPr>
            <a:r>
              <a:rPr lang="en-US" sz="3200" b="1" kern="0" dirty="0">
                <a:latin typeface="Arial"/>
                <a:ea typeface="Arial"/>
                <a:cs typeface="Arial"/>
                <a:sym typeface="Arial"/>
              </a:rPr>
              <a:t>Many plants release enzymes that increase the availability of limiting </a:t>
            </a:r>
            <a:r>
              <a:rPr lang="en-US" sz="3200" b="1" kern="0" dirty="0" smtClean="0">
                <a:latin typeface="Arial"/>
                <a:ea typeface="Arial"/>
                <a:cs typeface="Arial"/>
                <a:sym typeface="Arial"/>
              </a:rPr>
              <a:t>nutrients.</a:t>
            </a:r>
            <a:endParaRPr lang="en-US" sz="3200" b="1" kern="0" dirty="0">
              <a:latin typeface="Arial"/>
              <a:ea typeface="Arial"/>
              <a:cs typeface="Arial"/>
              <a:sym typeface="Arial"/>
            </a:endParaRPr>
          </a:p>
          <a:p>
            <a:pPr marL="589845" indent="-457200" algn="l">
              <a:lnSpc>
                <a:spcPct val="100000"/>
              </a:lnSpc>
              <a:spcBef>
                <a:spcPts val="0"/>
              </a:spcBef>
              <a:buSzPct val="100358"/>
              <a:buFont typeface="Wingdings" panose="05000000000000000000" pitchFamily="2" charset="2"/>
              <a:buChar char="v"/>
            </a:pPr>
            <a:endParaRPr lang="en-US" sz="3200" b="1" kern="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6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accent2">
                <a:alpha val="70000"/>
                <a:lumMod val="55000"/>
                <a:lumOff val="45000"/>
              </a:schemeClr>
            </a:gs>
            <a:gs pos="100000">
              <a:srgbClr val="002060">
                <a:alpha val="62000"/>
                <a:lumMod val="67000"/>
                <a:lumOff val="33000"/>
              </a:srgbClr>
            </a:gs>
            <a:gs pos="0">
              <a:srgbClr val="FFC000">
                <a:alpha val="78000"/>
                <a:lumMod val="0"/>
                <a:lumOff val="100000"/>
              </a:srgbClr>
            </a:gs>
            <a:gs pos="8000">
              <a:srgbClr val="FFC000">
                <a:lumMod val="30000"/>
                <a:lumOff val="70000"/>
              </a:srgbClr>
            </a:gs>
            <a:gs pos="29000">
              <a:srgbClr val="FFC000">
                <a:lumMod val="70000"/>
                <a:lumOff val="30000"/>
                <a:alpha val="39000"/>
              </a:srgbClr>
            </a:gs>
            <a:gs pos="14000">
              <a:srgbClr val="FFC000">
                <a:alpha val="72000"/>
                <a:lumMod val="90000"/>
                <a:lumOff val="10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70374" y="2003097"/>
            <a:ext cx="11921871" cy="3408279"/>
            <a:chOff x="182403" y="1806994"/>
            <a:chExt cx="12057528" cy="3408278"/>
          </a:xfrm>
        </p:grpSpPr>
        <p:grpSp>
          <p:nvGrpSpPr>
            <p:cNvPr id="23" name="Group 22"/>
            <p:cNvGrpSpPr/>
            <p:nvPr/>
          </p:nvGrpSpPr>
          <p:grpSpPr>
            <a:xfrm>
              <a:off x="182403" y="1806994"/>
              <a:ext cx="12057528" cy="3408278"/>
              <a:chOff x="182403" y="1806994"/>
              <a:chExt cx="12057528" cy="3408278"/>
            </a:xfrm>
          </p:grpSpPr>
          <p:graphicFrame>
            <p:nvGraphicFramePr>
              <p:cNvPr id="22" name="Diagram 21"/>
              <p:cNvGraphicFramePr/>
              <p:nvPr>
                <p:extLst>
                  <p:ext uri="{D42A27DB-BD31-4B8C-83A1-F6EECF244321}">
                    <p14:modId xmlns:p14="http://schemas.microsoft.com/office/powerpoint/2010/main" val="3525230567"/>
                  </p:ext>
                </p:extLst>
              </p:nvPr>
            </p:nvGraphicFramePr>
            <p:xfrm>
              <a:off x="182403" y="1806994"/>
              <a:ext cx="11563395" cy="340827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8" name="Shape 34"/>
              <p:cNvSpPr txBox="1">
                <a:spLocks/>
              </p:cNvSpPr>
              <p:nvPr/>
            </p:nvSpPr>
            <p:spPr>
              <a:xfrm>
                <a:off x="3682588" y="2524556"/>
                <a:ext cx="8557343" cy="1973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38100" tIns="38100" rIns="38100" bIns="38100" rtlCol="0" anchor="ctr" anchorCtr="0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haroni" panose="02010803020104030203" pitchFamily="2" charset="-79"/>
                    <a:ea typeface="Arial"/>
                    <a:cs typeface="Aharoni" panose="02010803020104030203" pitchFamily="2" charset="-79"/>
                    <a:sym typeface="Arial"/>
                  </a:rPr>
                  <a:t>Ecosystem: 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s" panose="02000503000000020004" pitchFamily="50" charset="0"/>
                    <a:ea typeface="Arial"/>
                    <a:cs typeface="Aharoni" panose="02010803020104030203" pitchFamily="2" charset="-79"/>
                    <a:sym typeface="Arial"/>
                  </a:rPr>
                  <a:t>the sum of all the organisms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s" panose="02000503000000020004" pitchFamily="50" charset="0"/>
                    <a:ea typeface="Arial"/>
                    <a:cs typeface="Aharoni" panose="02010803020104030203" pitchFamily="2" charset="-79"/>
                    <a:sym typeface="Arial"/>
                  </a:rPr>
                  <a:t>in a community and their response to the abiotic factors and flow of energy in their environment.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s" panose="02000503000000020004" pitchFamily="50" charset="0"/>
                    <a:ea typeface="Arial"/>
                    <a:cs typeface="Aharoni" panose="02010803020104030203" pitchFamily="2" charset="-79"/>
                    <a:sym typeface="Arial"/>
                  </a:rPr>
                  <a:t> 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14780" y="2045617"/>
              <a:ext cx="3035430" cy="2837468"/>
              <a:chOff x="380074" y="2534836"/>
              <a:chExt cx="2743049" cy="262162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074" y="2534836"/>
                <a:ext cx="2743049" cy="262162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755" y="2762563"/>
                <a:ext cx="2083323" cy="232281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5" name="Shape 34"/>
          <p:cNvSpPr txBox="1">
            <a:spLocks/>
          </p:cNvSpPr>
          <p:nvPr/>
        </p:nvSpPr>
        <p:spPr>
          <a:xfrm>
            <a:off x="412169" y="665452"/>
            <a:ext cx="3793664" cy="923827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ea typeface="Arial"/>
                <a:cs typeface="Aharoni" panose="02010803020104030203" pitchFamily="2" charset="-79"/>
                <a:sym typeface="Arial"/>
              </a:rPr>
              <a:t>Overview </a:t>
            </a:r>
          </a:p>
        </p:txBody>
      </p:sp>
    </p:spTree>
    <p:extLst>
      <p:ext uri="{BB962C8B-B14F-4D97-AF65-F5344CB8AC3E}">
        <p14:creationId xmlns:p14="http://schemas.microsoft.com/office/powerpoint/2010/main" val="78754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" y="0"/>
            <a:ext cx="12191997" cy="6925901"/>
          </a:xfrm>
          <a:prstGeom prst="rect">
            <a:avLst/>
          </a:prstGeom>
        </p:spPr>
      </p:pic>
      <p:sp>
        <p:nvSpPr>
          <p:cNvPr id="3" name="Shape 34"/>
          <p:cNvSpPr txBox="1">
            <a:spLocks/>
          </p:cNvSpPr>
          <p:nvPr/>
        </p:nvSpPr>
        <p:spPr>
          <a:xfrm>
            <a:off x="216819" y="108652"/>
            <a:ext cx="3793664" cy="923827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ea typeface="Arial"/>
                <a:cs typeface="Aharoni" panose="02010803020104030203" pitchFamily="2" charset="-79"/>
                <a:sym typeface="Arial"/>
              </a:rPr>
              <a:t>Overview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821" y="894419"/>
            <a:ext cx="110329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>
              <a:buFont typeface="Wingdings" panose="05000000000000000000" pitchFamily="2" charset="2"/>
              <a:buChar char="v"/>
            </a:pPr>
            <a:r>
              <a:rPr lang="en-US" sz="2800" dirty="0" smtClean="0"/>
              <a:t>An ecosystem can be formed by unusual </a:t>
            </a:r>
            <a:r>
              <a:rPr lang="en-US" sz="2800" dirty="0"/>
              <a:t>community of organisms, like the </a:t>
            </a:r>
            <a:r>
              <a:rPr lang="en-US" sz="2800" dirty="0" smtClean="0"/>
              <a:t>chemoautotrophic bacteria </a:t>
            </a:r>
            <a:r>
              <a:rPr lang="en-US" sz="2800" dirty="0"/>
              <a:t>living below Taylor Glacier in Antarctica. </a:t>
            </a:r>
          </a:p>
          <a:p>
            <a:pPr marL="457189" indent="-457189" algn="just">
              <a:buFont typeface="Wingdings" panose="05000000000000000000" pitchFamily="2" charset="2"/>
              <a:buChar char="v"/>
            </a:pPr>
            <a:endParaRPr lang="en-US" sz="2800" dirty="0"/>
          </a:p>
          <a:p>
            <a:pPr algn="just"/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990" y="1731406"/>
            <a:ext cx="4029020" cy="3746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723314" y="1942517"/>
            <a:ext cx="788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pc="-50" dirty="0" smtClean="0"/>
              <a:t>In the freezing deep water below </a:t>
            </a:r>
            <a:r>
              <a:rPr lang="en-US" sz="2800" spc="-50" dirty="0"/>
              <a:t>earth’s surface</a:t>
            </a:r>
            <a:r>
              <a:rPr lang="en-US" sz="2800" spc="-50" dirty="0" smtClean="0"/>
              <a:t>, where</a:t>
            </a:r>
            <a:endParaRPr lang="en-US" sz="2800" spc="30" dirty="0"/>
          </a:p>
        </p:txBody>
      </p:sp>
      <p:sp>
        <p:nvSpPr>
          <p:cNvPr id="24" name="Rectangle 23"/>
          <p:cNvSpPr/>
          <p:nvPr/>
        </p:nvSpPr>
        <p:spPr>
          <a:xfrm>
            <a:off x="723314" y="5280975"/>
            <a:ext cx="106453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smtClean="0">
                <a:solidFill>
                  <a:prstClr val="black"/>
                </a:solidFill>
              </a:rPr>
              <a:t>iron </a:t>
            </a:r>
            <a:r>
              <a:rPr lang="en-US" sz="2800" dirty="0">
                <a:solidFill>
                  <a:prstClr val="black"/>
                </a:solidFill>
              </a:rPr>
              <a:t>in the water becomes oxidized and turns red before the water </a:t>
            </a:r>
            <a:r>
              <a:rPr lang="en-US" sz="2800" dirty="0" smtClean="0">
                <a:solidFill>
                  <a:prstClr val="black"/>
                </a:solidFill>
              </a:rPr>
              <a:t>freezes, </a:t>
            </a:r>
            <a:r>
              <a:rPr lang="en-US" sz="2800" dirty="0">
                <a:solidFill>
                  <a:prstClr val="black"/>
                </a:solidFill>
              </a:rPr>
              <a:t>forming what is known </a:t>
            </a:r>
            <a:r>
              <a:rPr lang="en-US" sz="2800" dirty="0" smtClean="0">
                <a:solidFill>
                  <a:prstClr val="black"/>
                </a:solidFill>
              </a:rPr>
              <a:t>as </a:t>
            </a:r>
            <a:r>
              <a:rPr lang="en-US" sz="2800" b="1" dirty="0">
                <a:solidFill>
                  <a:prstClr val="black"/>
                </a:solidFill>
              </a:rPr>
              <a:t>Blood Fall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3778" y="2723412"/>
            <a:ext cx="72972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pc="-50" dirty="0" smtClean="0"/>
              <a:t>obtains </a:t>
            </a:r>
            <a:r>
              <a:rPr lang="en-US" sz="2800" b="1" spc="-50" dirty="0"/>
              <a:t>energy</a:t>
            </a:r>
            <a:r>
              <a:rPr lang="en-US" sz="2800" dirty="0">
                <a:solidFill>
                  <a:prstClr val="black"/>
                </a:solidFill>
              </a:rPr>
              <a:t> through </a:t>
            </a:r>
            <a:r>
              <a:rPr lang="en-US" sz="2800" b="1" dirty="0">
                <a:solidFill>
                  <a:prstClr val="black"/>
                </a:solidFill>
              </a:rPr>
              <a:t>chemosynthesis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/>
              <a:t>During </a:t>
            </a:r>
            <a:r>
              <a:rPr lang="en-US" sz="2800" spc="-30" dirty="0"/>
              <a:t>the </a:t>
            </a:r>
            <a:r>
              <a:rPr lang="en-US" sz="2800" spc="-30" dirty="0" smtClean="0"/>
              <a:t>chemosynthesis  process, </a:t>
            </a:r>
            <a:r>
              <a:rPr lang="en-US" sz="2800" spc="-30" dirty="0"/>
              <a:t>t</a:t>
            </a:r>
            <a:r>
              <a:rPr lang="en-US" sz="2800" spc="-30" dirty="0" smtClean="0"/>
              <a:t>he </a:t>
            </a:r>
            <a:r>
              <a:rPr lang="en-US" sz="2800" spc="-30" dirty="0"/>
              <a:t>bacteria oxidizes</a:t>
            </a:r>
            <a:r>
              <a:rPr lang="en-US" sz="2800" dirty="0"/>
              <a:t> the sulfur found in their </a:t>
            </a:r>
            <a:r>
              <a:rPr lang="en-US" sz="2800" dirty="0" smtClean="0"/>
              <a:t>habitat and </a:t>
            </a:r>
            <a:r>
              <a:rPr lang="en-US" sz="2800" dirty="0"/>
              <a:t>uses iron as </a:t>
            </a:r>
            <a:r>
              <a:rPr lang="en-US" sz="2800" dirty="0" smtClean="0"/>
              <a:t>the </a:t>
            </a:r>
            <a:r>
              <a:rPr lang="en-US" sz="2800" dirty="0"/>
              <a:t>final electron acceptor (oxidizing </a:t>
            </a:r>
            <a:r>
              <a:rPr lang="en-US" sz="2800" dirty="0" smtClean="0"/>
              <a:t>agent).</a:t>
            </a:r>
            <a:r>
              <a:rPr lang="en-US" sz="2800" dirty="0" smtClean="0">
                <a:solidFill>
                  <a:prstClr val="black"/>
                </a:solidFill>
              </a:rPr>
              <a:t> As water </a:t>
            </a:r>
            <a:r>
              <a:rPr lang="en-US" sz="2800" dirty="0">
                <a:solidFill>
                  <a:prstClr val="black"/>
                </a:solidFill>
              </a:rPr>
              <a:t>flows </a:t>
            </a:r>
            <a:r>
              <a:rPr lang="en-US" sz="2800" dirty="0" smtClean="0">
                <a:solidFill>
                  <a:prstClr val="black"/>
                </a:solidFill>
              </a:rPr>
              <a:t>out from </a:t>
            </a:r>
            <a:r>
              <a:rPr lang="en-US" sz="2800" dirty="0">
                <a:solidFill>
                  <a:prstClr val="black"/>
                </a:solidFill>
              </a:rPr>
              <a:t>the </a:t>
            </a:r>
            <a:r>
              <a:rPr lang="en-US" sz="2800" dirty="0" smtClean="0">
                <a:solidFill>
                  <a:prstClr val="black"/>
                </a:solidFill>
              </a:rPr>
              <a:t>glacier’s base to the </a:t>
            </a:r>
            <a:r>
              <a:rPr lang="en-US" sz="2800" spc="-50" dirty="0" smtClean="0">
                <a:solidFill>
                  <a:prstClr val="black"/>
                </a:solidFill>
              </a:rPr>
              <a:t>surface and interacts with O</a:t>
            </a:r>
            <a:r>
              <a:rPr lang="en-US" sz="2000" spc="-50" dirty="0" smtClean="0">
                <a:solidFill>
                  <a:prstClr val="black"/>
                </a:solidFill>
              </a:rPr>
              <a:t>2</a:t>
            </a:r>
            <a:r>
              <a:rPr lang="en-US" sz="2800" spc="-50" dirty="0" smtClean="0">
                <a:solidFill>
                  <a:prstClr val="black"/>
                </a:solidFill>
              </a:rPr>
              <a:t> in the air</a:t>
            </a:r>
            <a:r>
              <a:rPr lang="en-US" sz="2800" spc="-50" dirty="0">
                <a:solidFill>
                  <a:prstClr val="black"/>
                </a:solidFill>
              </a:rPr>
              <a:t>, </a:t>
            </a:r>
            <a:r>
              <a:rPr lang="en-US" sz="2800" spc="-50" dirty="0" smtClean="0">
                <a:solidFill>
                  <a:prstClr val="black"/>
                </a:solidFill>
              </a:rPr>
              <a:t>the reduced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723314" y="2327895"/>
            <a:ext cx="7768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-30" dirty="0">
                <a:solidFill>
                  <a:prstClr val="black"/>
                </a:solidFill>
              </a:rPr>
              <a:t>is no light or oxygen, the chemoautotrophic bacteria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71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" y="0"/>
            <a:ext cx="12312712" cy="6925901"/>
          </a:xfrm>
          <a:prstGeom prst="rect">
            <a:avLst/>
          </a:prstGeom>
        </p:spPr>
      </p:pic>
      <p:sp>
        <p:nvSpPr>
          <p:cNvPr id="3" name="Shape 34"/>
          <p:cNvSpPr txBox="1">
            <a:spLocks/>
          </p:cNvSpPr>
          <p:nvPr/>
        </p:nvSpPr>
        <p:spPr>
          <a:xfrm>
            <a:off x="216819" y="108652"/>
            <a:ext cx="3793664" cy="923827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ea typeface="Arial"/>
                <a:cs typeface="Aharoni" panose="02010803020104030203" pitchFamily="2" charset="-79"/>
                <a:sym typeface="Arial"/>
              </a:rPr>
              <a:t>Overview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6819" y="923843"/>
            <a:ext cx="7693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51" indent="-461951" algn="just">
              <a:buFont typeface="Wingdings" panose="05000000000000000000" pitchFamily="2" charset="2"/>
              <a:buChar char="v"/>
            </a:pPr>
            <a:r>
              <a:rPr lang="en-US" sz="2800" dirty="0">
                <a:latin typeface="StoneSerif"/>
              </a:rPr>
              <a:t>An ecosystem can be </a:t>
            </a:r>
            <a:r>
              <a:rPr lang="en-US" sz="2800" b="1" dirty="0">
                <a:latin typeface="StoneSerif"/>
              </a:rPr>
              <a:t>microcosmic</a:t>
            </a:r>
            <a:r>
              <a:rPr lang="en-US" sz="2800" dirty="0">
                <a:latin typeface="StoneSerif"/>
              </a:rPr>
              <a:t> such as a small area under a log, rock,  or in a pond. 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857983" y="385329"/>
            <a:ext cx="2019592" cy="1484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6819" y="2040971"/>
            <a:ext cx="648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Wingdings" panose="05000000000000000000" pitchFamily="2" charset="2"/>
              <a:buChar char="v"/>
            </a:pPr>
            <a:r>
              <a:rPr lang="en-US" sz="2800" dirty="0">
                <a:latin typeface="StoneSerif"/>
              </a:rPr>
              <a:t>A vast area like a lake or forest.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017" y="1756612"/>
            <a:ext cx="3935829" cy="2425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16819" y="2691576"/>
            <a:ext cx="78804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Wingdings" panose="05000000000000000000" pitchFamily="2" charset="2"/>
              <a:buChar char="v"/>
            </a:pPr>
            <a:r>
              <a:rPr lang="en-US" sz="2800" dirty="0">
                <a:latin typeface="StoneSerif"/>
              </a:rPr>
              <a:t>The entire </a:t>
            </a:r>
            <a:r>
              <a:rPr lang="en-US" sz="2800" b="1" dirty="0">
                <a:latin typeface="StoneSerif"/>
              </a:rPr>
              <a:t>biosphere</a:t>
            </a:r>
            <a:r>
              <a:rPr lang="en-US" sz="2800" dirty="0">
                <a:latin typeface="StoneSerif"/>
              </a:rPr>
              <a:t> is regarded as </a:t>
            </a:r>
            <a:r>
              <a:rPr lang="en-US" sz="2800" dirty="0" smtClean="0">
                <a:latin typeface="StoneSerif"/>
              </a:rPr>
              <a:t>a global </a:t>
            </a:r>
            <a:endParaRPr lang="en-US" sz="2800" dirty="0">
              <a:latin typeface="StoneSerif"/>
            </a:endParaRPr>
          </a:p>
          <a:p>
            <a:r>
              <a:rPr lang="en-US" sz="2800" dirty="0" smtClean="0">
                <a:latin typeface="StoneSerif"/>
              </a:rPr>
              <a:t>     ecosystem </a:t>
            </a:r>
            <a:r>
              <a:rPr lang="en-US" sz="2800" dirty="0">
                <a:latin typeface="StoneSerif"/>
              </a:rPr>
              <a:t>encompassing all </a:t>
            </a:r>
            <a:r>
              <a:rPr lang="en-US" sz="2800" dirty="0" smtClean="0">
                <a:latin typeface="StoneSerif"/>
              </a:rPr>
              <a:t>the local</a:t>
            </a:r>
          </a:p>
          <a:p>
            <a:r>
              <a:rPr lang="en-US" sz="2800" dirty="0">
                <a:latin typeface="StoneSerif"/>
              </a:rPr>
              <a:t> </a:t>
            </a:r>
            <a:r>
              <a:rPr lang="en-US" sz="2800" dirty="0" smtClean="0">
                <a:latin typeface="StoneSerif"/>
              </a:rPr>
              <a:t>    </a:t>
            </a:r>
            <a:r>
              <a:rPr lang="en-US" sz="2800" dirty="0">
                <a:latin typeface="StoneSerif"/>
              </a:rPr>
              <a:t>ecosystems on Earth.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465" y="4182110"/>
            <a:ext cx="4469291" cy="2673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16819" y="4221779"/>
            <a:ext cx="89151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StoneSerif"/>
              </a:rPr>
              <a:t>Regardless of </a:t>
            </a:r>
            <a:r>
              <a:rPr lang="en-US" sz="2800" dirty="0" smtClean="0">
                <a:latin typeface="StoneSerif"/>
              </a:rPr>
              <a:t>its </a:t>
            </a:r>
            <a:r>
              <a:rPr lang="en-US" sz="2800" dirty="0">
                <a:latin typeface="StoneSerif"/>
              </a:rPr>
              <a:t>size, </a:t>
            </a:r>
            <a:r>
              <a:rPr lang="en-US" sz="2800" dirty="0" smtClean="0">
                <a:latin typeface="StoneSerif"/>
              </a:rPr>
              <a:t>the </a:t>
            </a:r>
            <a:r>
              <a:rPr lang="en-US" sz="2800" dirty="0">
                <a:latin typeface="StoneSerif"/>
              </a:rPr>
              <a:t>dynamics </a:t>
            </a:r>
            <a:r>
              <a:rPr lang="en-US" sz="2800" dirty="0" smtClean="0">
                <a:latin typeface="StoneSerif"/>
              </a:rPr>
              <a:t>and survival of </a:t>
            </a:r>
            <a:r>
              <a:rPr lang="en-US" sz="2800" spc="-50" dirty="0" smtClean="0">
                <a:latin typeface="StoneSerif"/>
              </a:rPr>
              <a:t>an ecosystem are determined by two processes</a:t>
            </a:r>
            <a:r>
              <a:rPr lang="en-US" sz="2800" spc="-50" dirty="0">
                <a:latin typeface="StoneSerif"/>
              </a:rPr>
              <a:t>:</a:t>
            </a:r>
            <a:r>
              <a:rPr lang="en-US" sz="2800" dirty="0">
                <a:latin typeface="StoneSerif"/>
              </a:rPr>
              <a:t> </a:t>
            </a:r>
            <a:r>
              <a:rPr lang="en-US" sz="2800" b="1" dirty="0">
                <a:latin typeface="StoneSerif"/>
              </a:rPr>
              <a:t>energy flow and chemical </a:t>
            </a:r>
            <a:r>
              <a:rPr lang="en-US" sz="2800" b="1" dirty="0" smtClean="0">
                <a:latin typeface="StoneSerif"/>
              </a:rPr>
              <a:t>cycling.</a:t>
            </a:r>
            <a:endParaRPr lang="en-US" sz="2800" b="1" dirty="0">
              <a:latin typeface="StoneSerif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1660" y="5751982"/>
            <a:ext cx="83585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9845" lvl="0" indent="-457200">
              <a:spcBef>
                <a:spcPts val="563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v"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flows through ecosystems while matter cycles within 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them.</a:t>
            </a:r>
            <a:endParaRPr lang="en-US" sz="2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9852022" y="423082"/>
            <a:ext cx="2020824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00B050">
                <a:alpha val="44000"/>
              </a:srgbClr>
            </a:gs>
            <a:gs pos="60000">
              <a:srgbClr val="00B050">
                <a:lumMod val="85000"/>
                <a:lumOff val="15000"/>
                <a:alpha val="46000"/>
              </a:srgbClr>
            </a:gs>
            <a:gs pos="77000">
              <a:srgbClr val="0070C0">
                <a:alpha val="45000"/>
              </a:srgbClr>
            </a:gs>
            <a:gs pos="93000">
              <a:srgbClr val="002060">
                <a:alpha val="60000"/>
              </a:srgbClr>
            </a:gs>
            <a:gs pos="0">
              <a:srgbClr val="FFC000">
                <a:lumMod val="0"/>
                <a:lumOff val="100000"/>
              </a:srgbClr>
            </a:gs>
            <a:gs pos="8000">
              <a:srgbClr val="FFC000">
                <a:lumMod val="30000"/>
                <a:lumOff val="70000"/>
              </a:srgbClr>
            </a:gs>
            <a:gs pos="15000">
              <a:srgbClr val="FFC000">
                <a:lumMod val="55000"/>
                <a:lumOff val="45000"/>
              </a:srgbClr>
            </a:gs>
            <a:gs pos="7000">
              <a:srgbClr val="FFC000">
                <a:lumMod val="46000"/>
                <a:lumOff val="54000"/>
                <a:alpha val="58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403" y="184222"/>
            <a:ext cx="107941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>
                <a:ln/>
                <a:solidFill>
                  <a:srgbClr val="7030A0"/>
                </a:solidFill>
                <a:effectLst>
                  <a:outerShdw dist="50800" dir="18900000" algn="bl" rotWithShape="0">
                    <a:schemeClr val="bg1">
                      <a:alpha val="40000"/>
                    </a:schemeClr>
                  </a:outerShdw>
                </a:effectLst>
              </a:rPr>
              <a:t>55.1 </a:t>
            </a:r>
            <a:r>
              <a:rPr lang="en-US" sz="4000" b="1" dirty="0">
                <a:ln/>
                <a:solidFill>
                  <a:srgbClr val="7030A0"/>
                </a:solidFill>
                <a:effectLst>
                  <a:outerShdw dist="50800" dir="18900000" algn="bl" rotWithShape="0">
                    <a:schemeClr val="bg1">
                      <a:alpha val="40000"/>
                    </a:schemeClr>
                  </a:outerShdw>
                </a:effectLst>
              </a:rPr>
              <a:t>  Physical </a:t>
            </a:r>
            <a:r>
              <a:rPr lang="en-US" sz="4000" b="1" dirty="0">
                <a:ln/>
                <a:solidFill>
                  <a:srgbClr val="7030A0"/>
                </a:solidFill>
                <a:effectLst>
                  <a:outerShdw dist="50800" dir="18900000" algn="bl" rotWithShape="0">
                    <a:schemeClr val="bg1">
                      <a:alpha val="40000"/>
                    </a:schemeClr>
                  </a:outerShdw>
                </a:effectLst>
              </a:rPr>
              <a:t>laws govern energy </a:t>
            </a:r>
            <a:r>
              <a:rPr lang="en-US" sz="4000" b="1" dirty="0">
                <a:ln/>
                <a:solidFill>
                  <a:srgbClr val="7030A0"/>
                </a:solidFill>
                <a:effectLst>
                  <a:outerShdw dist="50800" dir="18900000" algn="bl" rotWithShape="0">
                    <a:schemeClr val="bg1">
                      <a:alpha val="40000"/>
                    </a:schemeClr>
                  </a:outerShdw>
                </a:effectLst>
              </a:rPr>
              <a:t>flow and</a:t>
            </a:r>
          </a:p>
          <a:p>
            <a:r>
              <a:rPr lang="en-US" sz="4000" b="1" dirty="0">
                <a:ln/>
                <a:solidFill>
                  <a:srgbClr val="7030A0"/>
                </a:solidFill>
                <a:effectLst>
                  <a:outerShdw dist="50800" dir="18900000" algn="bl" rotWithShape="0">
                    <a:schemeClr val="bg1">
                      <a:alpha val="40000"/>
                    </a:schemeClr>
                  </a:outerShdw>
                </a:effectLst>
              </a:rPr>
              <a:t>         </a:t>
            </a:r>
            <a:r>
              <a:rPr lang="en-US" sz="4000" b="1" dirty="0" smtClean="0">
                <a:ln/>
                <a:solidFill>
                  <a:srgbClr val="7030A0"/>
                </a:solidFill>
                <a:effectLst>
                  <a:outerShdw dist="50800" dir="18900000" algn="bl" rotWithShape="0">
                    <a:schemeClr val="bg1">
                      <a:alpha val="40000"/>
                    </a:schemeClr>
                  </a:outerShdw>
                </a:effectLst>
              </a:rPr>
              <a:t>  chemical </a:t>
            </a:r>
            <a:r>
              <a:rPr lang="en-US" sz="4000" b="1" dirty="0">
                <a:ln/>
                <a:solidFill>
                  <a:srgbClr val="7030A0"/>
                </a:solidFill>
                <a:effectLst>
                  <a:outerShdw dist="50800" dir="18900000" algn="bl" rotWithShape="0">
                    <a:schemeClr val="bg1">
                      <a:alpha val="40000"/>
                    </a:schemeClr>
                  </a:outerShdw>
                </a:effectLst>
              </a:rPr>
              <a:t>cycling </a:t>
            </a:r>
            <a:r>
              <a:rPr lang="en-US" sz="4000" b="1" dirty="0">
                <a:ln/>
                <a:solidFill>
                  <a:srgbClr val="7030A0"/>
                </a:solidFill>
                <a:effectLst>
                  <a:outerShdw dist="50800" dir="18900000" algn="bl" rotWithShape="0">
                    <a:schemeClr val="bg1">
                      <a:alpha val="40000"/>
                    </a:schemeClr>
                  </a:outerShdw>
                </a:effectLst>
              </a:rPr>
              <a:t>in ecosystems</a:t>
            </a:r>
          </a:p>
        </p:txBody>
      </p:sp>
      <p:sp>
        <p:nvSpPr>
          <p:cNvPr id="6" name="Shape 69"/>
          <p:cNvSpPr txBox="1">
            <a:spLocks/>
          </p:cNvSpPr>
          <p:nvPr/>
        </p:nvSpPr>
        <p:spPr>
          <a:xfrm>
            <a:off x="308926" y="1863306"/>
            <a:ext cx="4903930" cy="3781093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645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</a:pPr>
            <a:r>
              <a:rPr lang="en-US" sz="4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Ecologists study the transformations of energy and matter within an ecosystem system.</a:t>
            </a:r>
            <a:endParaRPr lang="en-US" sz="4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030580" y="304538"/>
            <a:ext cx="8414084" cy="6132357"/>
            <a:chOff x="4128975" y="-195838"/>
            <a:chExt cx="9144000" cy="689994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42450" y="5588445"/>
              <a:ext cx="1109568" cy="111566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8975" y="-195838"/>
              <a:ext cx="9144000" cy="68580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30" y="5572500"/>
              <a:ext cx="1110636" cy="111063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61843" y="1608619"/>
              <a:ext cx="1109568" cy="111566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11448" y="2724284"/>
              <a:ext cx="1109568" cy="111566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4776" y="2643217"/>
              <a:ext cx="1110636" cy="111063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652273" y="1957970"/>
              <a:ext cx="6764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Heat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442128" y="5992387"/>
              <a:ext cx="6295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Heat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19118" y="5992388"/>
              <a:ext cx="6764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Heat</a:t>
              </a:r>
              <a:endParaRPr lang="en-US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924798" y="3109172"/>
              <a:ext cx="6764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Heat</a:t>
              </a:r>
              <a:endParaRPr lang="en-US" sz="1400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93167" y="582356"/>
              <a:ext cx="2315214" cy="220960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697839" y="3044646"/>
              <a:ext cx="6458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Heat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486917" y="1429107"/>
              <a:ext cx="9277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Solar Energy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752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00B050">
                <a:alpha val="44000"/>
              </a:srgbClr>
            </a:gs>
            <a:gs pos="42000">
              <a:srgbClr val="00B050">
                <a:lumMod val="85000"/>
                <a:lumOff val="15000"/>
                <a:alpha val="46000"/>
              </a:srgbClr>
            </a:gs>
            <a:gs pos="77000">
              <a:srgbClr val="0070C0">
                <a:alpha val="45000"/>
              </a:srgbClr>
            </a:gs>
            <a:gs pos="93000">
              <a:srgbClr val="002060">
                <a:alpha val="60000"/>
              </a:srgbClr>
            </a:gs>
            <a:gs pos="0">
              <a:srgbClr val="FFC000">
                <a:lumMod val="0"/>
                <a:lumOff val="100000"/>
              </a:srgbClr>
            </a:gs>
            <a:gs pos="8000">
              <a:srgbClr val="FFC000">
                <a:lumMod val="30000"/>
                <a:lumOff val="70000"/>
              </a:srgbClr>
            </a:gs>
            <a:gs pos="15000">
              <a:srgbClr val="FFC000">
                <a:lumMod val="55000"/>
                <a:lumOff val="45000"/>
              </a:srgbClr>
            </a:gs>
            <a:gs pos="7000">
              <a:srgbClr val="FFC000">
                <a:lumMod val="46000"/>
                <a:lumOff val="54000"/>
                <a:alpha val="58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403" y="184222"/>
            <a:ext cx="107941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smtClean="0">
                <a:ln/>
                <a:solidFill>
                  <a:srgbClr val="7030A0"/>
                </a:solidFill>
                <a:effectLst>
                  <a:outerShdw dist="50800" dir="18900000" algn="bl" rotWithShape="0">
                    <a:schemeClr val="bg1">
                      <a:alpha val="40000"/>
                    </a:schemeClr>
                  </a:outerShdw>
                </a:effectLst>
              </a:rPr>
              <a:t>55.1</a:t>
            </a:r>
            <a:endParaRPr lang="en-US" sz="4000" b="1" dirty="0">
              <a:ln/>
              <a:solidFill>
                <a:srgbClr val="7030A0"/>
              </a:solidFill>
              <a:effectLst>
                <a:outerShdw dist="50800" dir="18900000" algn="b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Shape 69"/>
          <p:cNvSpPr txBox="1">
            <a:spLocks/>
          </p:cNvSpPr>
          <p:nvPr/>
        </p:nvSpPr>
        <p:spPr>
          <a:xfrm>
            <a:off x="2643052" y="718751"/>
            <a:ext cx="6657358" cy="783640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645" algn="l">
              <a:lnSpc>
                <a:spcPct val="120089"/>
              </a:lnSpc>
              <a:spcBef>
                <a:spcPts val="0"/>
              </a:spcBef>
              <a:buClr>
                <a:srgbClr val="000000"/>
              </a:buClr>
              <a:buSzPct val="100358"/>
            </a:pPr>
            <a:r>
              <a:rPr lang="en-US" sz="44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Conservation of Energy</a:t>
            </a:r>
            <a:endParaRPr lang="en-US" sz="4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69"/>
          <p:cNvSpPr txBox="1">
            <a:spLocks/>
          </p:cNvSpPr>
          <p:nvPr/>
        </p:nvSpPr>
        <p:spPr>
          <a:xfrm>
            <a:off x="850347" y="1666711"/>
            <a:ext cx="10242769" cy="1325062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9845" indent="-45720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Laws of physics and chemistry apply to ecosystems, particularly </a:t>
            </a:r>
            <a:r>
              <a:rPr lang="en-US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flow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69"/>
          <p:cNvSpPr txBox="1">
            <a:spLocks/>
          </p:cNvSpPr>
          <p:nvPr/>
        </p:nvSpPr>
        <p:spPr>
          <a:xfrm>
            <a:off x="850347" y="3156093"/>
            <a:ext cx="10892474" cy="1325062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9845" indent="-45720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first law of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thermodynamics: energy 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cannot be created or destroyed, only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transformed.</a:t>
            </a: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69"/>
          <p:cNvSpPr txBox="1">
            <a:spLocks/>
          </p:cNvSpPr>
          <p:nvPr/>
        </p:nvSpPr>
        <p:spPr>
          <a:xfrm>
            <a:off x="850347" y="4645475"/>
            <a:ext cx="10784190" cy="1325062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9845" indent="-45720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enters an ecosystem as solar radiation, is conserved, and is lost from organisms as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heat.</a:t>
            </a: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76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00B050">
                <a:alpha val="44000"/>
              </a:srgbClr>
            </a:gs>
            <a:gs pos="42000">
              <a:srgbClr val="00B050">
                <a:lumMod val="85000"/>
                <a:lumOff val="15000"/>
                <a:alpha val="46000"/>
              </a:srgbClr>
            </a:gs>
            <a:gs pos="77000">
              <a:srgbClr val="0070C0">
                <a:alpha val="45000"/>
              </a:srgbClr>
            </a:gs>
            <a:gs pos="93000">
              <a:srgbClr val="002060">
                <a:alpha val="60000"/>
              </a:srgbClr>
            </a:gs>
            <a:gs pos="0">
              <a:srgbClr val="FFC000">
                <a:lumMod val="0"/>
                <a:lumOff val="100000"/>
              </a:srgbClr>
            </a:gs>
            <a:gs pos="8000">
              <a:srgbClr val="FFC000">
                <a:lumMod val="30000"/>
                <a:lumOff val="70000"/>
              </a:srgbClr>
            </a:gs>
            <a:gs pos="15000">
              <a:srgbClr val="FFC000">
                <a:lumMod val="55000"/>
                <a:lumOff val="45000"/>
              </a:srgbClr>
            </a:gs>
            <a:gs pos="7000">
              <a:srgbClr val="FFC000">
                <a:lumMod val="46000"/>
                <a:lumOff val="54000"/>
                <a:alpha val="58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403" y="184222"/>
            <a:ext cx="107941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smtClean="0">
                <a:ln/>
                <a:solidFill>
                  <a:srgbClr val="7030A0"/>
                </a:solidFill>
                <a:effectLst>
                  <a:outerShdw dist="50800" dir="18900000" algn="bl" rotWithShape="0">
                    <a:schemeClr val="bg1">
                      <a:alpha val="40000"/>
                    </a:schemeClr>
                  </a:outerShdw>
                </a:effectLst>
              </a:rPr>
              <a:t>55.1</a:t>
            </a:r>
            <a:endParaRPr lang="en-US" sz="4000" b="1" dirty="0">
              <a:ln/>
              <a:solidFill>
                <a:srgbClr val="7030A0"/>
              </a:solidFill>
              <a:effectLst>
                <a:outerShdw dist="50800" dir="18900000" algn="b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Shape 69"/>
          <p:cNvSpPr txBox="1">
            <a:spLocks/>
          </p:cNvSpPr>
          <p:nvPr/>
        </p:nvSpPr>
        <p:spPr>
          <a:xfrm>
            <a:off x="3013023" y="706494"/>
            <a:ext cx="6567121" cy="783640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645" algn="l">
              <a:lnSpc>
                <a:spcPct val="120089"/>
              </a:lnSpc>
              <a:spcBef>
                <a:spcPts val="0"/>
              </a:spcBef>
              <a:buClr>
                <a:srgbClr val="000000"/>
              </a:buClr>
              <a:buSzPct val="100358"/>
            </a:pPr>
            <a:r>
              <a:rPr lang="en-US" sz="44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Conservation of Energy</a:t>
            </a:r>
            <a:endParaRPr lang="en-US" sz="4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69"/>
          <p:cNvSpPr txBox="1">
            <a:spLocks/>
          </p:cNvSpPr>
          <p:nvPr/>
        </p:nvSpPr>
        <p:spPr>
          <a:xfrm>
            <a:off x="850347" y="2088160"/>
            <a:ext cx="11169200" cy="1489382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9845" indent="-45720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second law of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thermodynamics: every 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exchange of energy increases the </a:t>
            </a:r>
            <a:r>
              <a:rPr lang="en-US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entropy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universe.</a:t>
            </a: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2645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</a:pP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69"/>
          <p:cNvSpPr txBox="1">
            <a:spLocks/>
          </p:cNvSpPr>
          <p:nvPr/>
        </p:nvSpPr>
        <p:spPr>
          <a:xfrm>
            <a:off x="850347" y="3930696"/>
            <a:ext cx="10892474" cy="1325062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9845" indent="-45720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an ecosystem, energy conversions are not completely efficient, and some energy is always lost as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heat.</a:t>
            </a: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2645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</a:pP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6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00B050">
                <a:alpha val="44000"/>
              </a:srgbClr>
            </a:gs>
            <a:gs pos="42000">
              <a:srgbClr val="00B050">
                <a:lumMod val="85000"/>
                <a:lumOff val="15000"/>
                <a:alpha val="46000"/>
              </a:srgbClr>
            </a:gs>
            <a:gs pos="77000">
              <a:srgbClr val="0070C0">
                <a:alpha val="45000"/>
              </a:srgbClr>
            </a:gs>
            <a:gs pos="93000">
              <a:srgbClr val="002060">
                <a:alpha val="60000"/>
              </a:srgbClr>
            </a:gs>
            <a:gs pos="0">
              <a:srgbClr val="FFC000">
                <a:lumMod val="0"/>
                <a:lumOff val="100000"/>
              </a:srgbClr>
            </a:gs>
            <a:gs pos="8000">
              <a:srgbClr val="FFC000">
                <a:lumMod val="30000"/>
                <a:lumOff val="70000"/>
              </a:srgbClr>
            </a:gs>
            <a:gs pos="15000">
              <a:srgbClr val="FFC000">
                <a:lumMod val="55000"/>
                <a:lumOff val="45000"/>
              </a:srgbClr>
            </a:gs>
            <a:gs pos="7000">
              <a:srgbClr val="FFC000">
                <a:lumMod val="46000"/>
                <a:lumOff val="54000"/>
                <a:alpha val="58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403" y="184222"/>
            <a:ext cx="107941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smtClean="0">
                <a:ln/>
                <a:solidFill>
                  <a:srgbClr val="7030A0"/>
                </a:solidFill>
                <a:effectLst>
                  <a:outerShdw dist="50800" dir="18900000" algn="bl" rotWithShape="0">
                    <a:schemeClr val="bg1">
                      <a:alpha val="40000"/>
                    </a:schemeClr>
                  </a:outerShdw>
                </a:effectLst>
              </a:rPr>
              <a:t>55.1</a:t>
            </a:r>
            <a:endParaRPr lang="en-US" sz="4000" b="1" dirty="0">
              <a:ln/>
              <a:solidFill>
                <a:srgbClr val="7030A0"/>
              </a:solidFill>
              <a:effectLst>
                <a:outerShdw dist="50800" dir="18900000" algn="b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Shape 69"/>
          <p:cNvSpPr txBox="1">
            <a:spLocks/>
          </p:cNvSpPr>
          <p:nvPr/>
        </p:nvSpPr>
        <p:spPr>
          <a:xfrm>
            <a:off x="2569625" y="718751"/>
            <a:ext cx="6019685" cy="783640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645" algn="l">
              <a:lnSpc>
                <a:spcPct val="120089"/>
              </a:lnSpc>
              <a:spcBef>
                <a:spcPts val="0"/>
              </a:spcBef>
              <a:buClr>
                <a:srgbClr val="000000"/>
              </a:buClr>
              <a:buSzPct val="100358"/>
            </a:pPr>
            <a:r>
              <a:rPr lang="en-US" sz="44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Conservation of Mass</a:t>
            </a:r>
            <a:endParaRPr lang="en-US" sz="4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69"/>
          <p:cNvSpPr txBox="1">
            <a:spLocks/>
          </p:cNvSpPr>
          <p:nvPr/>
        </p:nvSpPr>
        <p:spPr>
          <a:xfrm>
            <a:off x="850347" y="1666711"/>
            <a:ext cx="10242769" cy="1325062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9845" indent="-45720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law of conservation of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mass: matter 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cannot be created or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destroyed.</a:t>
            </a: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69"/>
          <p:cNvSpPr txBox="1">
            <a:spLocks/>
          </p:cNvSpPr>
          <p:nvPr/>
        </p:nvSpPr>
        <p:spPr>
          <a:xfrm>
            <a:off x="850347" y="2867335"/>
            <a:ext cx="10892474" cy="1325062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9845" indent="-45720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Chemical elements are continually recycled within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ecosystems.</a:t>
            </a: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69"/>
          <p:cNvSpPr txBox="1">
            <a:spLocks/>
          </p:cNvSpPr>
          <p:nvPr/>
        </p:nvSpPr>
        <p:spPr>
          <a:xfrm>
            <a:off x="850347" y="4061335"/>
            <a:ext cx="10784190" cy="1325062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9845" indent="-45720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 forest ecosystem, most nutrients enter as dust or solutes in rain and are carried away in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water.</a:t>
            </a: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69"/>
          <p:cNvSpPr txBox="1">
            <a:spLocks/>
          </p:cNvSpPr>
          <p:nvPr/>
        </p:nvSpPr>
        <p:spPr>
          <a:xfrm>
            <a:off x="850347" y="5386397"/>
            <a:ext cx="10784190" cy="1325062"/>
          </a:xfrm>
          <a:prstGeom prst="rect">
            <a:avLst/>
          </a:prstGeom>
          <a:noFill/>
          <a:ln>
            <a:noFill/>
          </a:ln>
        </p:spPr>
        <p:txBody>
          <a:bodyPr vert="horz" lIns="38100" tIns="38100" rIns="38100" bIns="381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9845" indent="-45720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358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Ecosystems are open systems, absorbing energy and mass and releasing heat and waste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products.</a:t>
            </a: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817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1549</TotalTime>
  <Words>1374</Words>
  <Application>Microsoft Office PowerPoint</Application>
  <PresentationFormat>Widescreen</PresentationFormat>
  <Paragraphs>165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Aharoni</vt:lpstr>
      <vt:lpstr>Arial</vt:lpstr>
      <vt:lpstr>Arias</vt:lpstr>
      <vt:lpstr>Calibri</vt:lpstr>
      <vt:lpstr>Calibri Light</vt:lpstr>
      <vt:lpstr>Century Gothic</vt:lpstr>
      <vt:lpstr>Rockwell</vt:lpstr>
      <vt:lpstr>StoneSerif</vt:lpstr>
      <vt:lpstr>Tw Cen MT</vt:lpstr>
      <vt:lpstr>Wingdings</vt:lpstr>
      <vt:lpstr>Office Theme</vt:lpstr>
      <vt:lpstr>1_Vapor Trail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Maranatha</dc:creator>
  <cp:lastModifiedBy>Maranatha</cp:lastModifiedBy>
  <cp:revision>194</cp:revision>
  <dcterms:created xsi:type="dcterms:W3CDTF">2017-03-23T22:53:29Z</dcterms:created>
  <dcterms:modified xsi:type="dcterms:W3CDTF">2017-03-27T04:56:34Z</dcterms:modified>
</cp:coreProperties>
</file>